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7" r:id="rId5"/>
    <p:sldId id="309" r:id="rId6"/>
    <p:sldId id="260" r:id="rId7"/>
    <p:sldId id="261" r:id="rId8"/>
    <p:sldId id="262" r:id="rId9"/>
    <p:sldId id="288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1" r:id="rId19"/>
    <p:sldId id="273" r:id="rId20"/>
    <p:sldId id="272" r:id="rId21"/>
    <p:sldId id="275" r:id="rId22"/>
    <p:sldId id="276" r:id="rId23"/>
    <p:sldId id="274" r:id="rId24"/>
    <p:sldId id="277" r:id="rId25"/>
    <p:sldId id="279" r:id="rId26"/>
    <p:sldId id="278" r:id="rId27"/>
    <p:sldId id="280" r:id="rId28"/>
    <p:sldId id="281" r:id="rId29"/>
    <p:sldId id="282" r:id="rId30"/>
  </p:sldIdLst>
  <p:sldSz cx="12192000" cy="6858000"/>
  <p:notesSz cx="6858000" cy="9144000"/>
  <p:embeddedFontLst>
    <p:embeddedFont>
      <p:font typeface="Play" panose="00000500000000000000"/>
      <p:regular r:id="rId35"/>
    </p:embeddedFont>
    <p:embeddedFont>
      <p:font typeface="微软雅黑" panose="020B0503020204020204" pitchFamily="34" charset="-122"/>
      <p:regular r:id="rId36"/>
    </p:embeddedFont>
    <p:embeddedFont>
      <p:font typeface="Calibri" panose="020F0502020204030204"/>
      <p:regular r:id="rId37"/>
      <p:bold r:id="rId38"/>
      <p:italic r:id="rId39"/>
      <p:boldItalic r:id="rId40"/>
    </p:embeddedFont>
  </p:embeddedFontLst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4FF"/>
    <a:srgbClr val="0071A9"/>
    <a:srgbClr val="8ED2D5"/>
    <a:srgbClr val="00A971"/>
    <a:srgbClr val="CFFFCD"/>
    <a:srgbClr val="2FACB2"/>
    <a:srgbClr val="232773"/>
    <a:srgbClr val="FEB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3.xml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6ed035664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26ed035664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6ed0356641_1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g26ed0356641_1_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6" name="Google Shape;16;g26ed0356641_1_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68612" y="971550"/>
            <a:ext cx="7254775" cy="4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 panose="00000500000000000000"/>
              <a:buNone/>
              <a:defRPr sz="60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  <a:latin typeface="+mn-lt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slsa.dev/spec/v0.1/#supply-chain-threats" TargetMode="Externa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hyperlink" Target="https://github.com/kubeedge/community/blob/master/security-team/SECURITY.md" TargetMode="Externa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kubeedge.slack.com/" TargetMode="Externa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hyperlink" Target="https://github.com/kubeedg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14.pn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jpe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6" Type="http://schemas.openxmlformats.org/officeDocument/2006/relationships/hyperlink" Target="https://github.com/kubeedge/community/blob/master/sig-security/sig-security-audit/KubeEdge-threat-model-and-security-protection-analysis.md" TargetMode="External"/><Relationship Id="rId5" Type="http://schemas.openxmlformats.org/officeDocument/2006/relationships/hyperlink" Target="https://www.cncf.io/blog/2022/06/28/improving-security-by-fuzzing-the-cncf-landscape/" TargetMode="Externa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hyperlink" Target="https://github.com/kubeedge/community/tree/master/sig-security/sig-security-audit/KubeEdge-security-audit-2022.pdf" TargetMode="Externa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402080" y="3378926"/>
            <a:ext cx="2725783" cy="1828800"/>
          </a:xfrm>
          <a:prstGeom prst="rect">
            <a:avLst/>
          </a:prstGeom>
          <a:solidFill>
            <a:srgbClr val="00A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KubeEdge</a:t>
            </a:r>
            <a:r>
              <a:rPr lang="en-US" altLang="zh-CN" dirty="0" smtClean="0"/>
              <a:t> Security Threat</a:t>
            </a:r>
            <a:endParaRPr lang="zh-CN" altLang="en-US" dirty="0"/>
          </a:p>
        </p:txBody>
      </p:sp>
      <p:sp>
        <p:nvSpPr>
          <p:cNvPr id="16" name="TextBox 50"/>
          <p:cNvSpPr txBox="1"/>
          <p:nvPr>
            <p:custDataLst>
              <p:tags r:id="rId2"/>
            </p:custDataLst>
          </p:nvPr>
        </p:nvSpPr>
        <p:spPr>
          <a:xfrm>
            <a:off x="2212340" y="2060575"/>
            <a:ext cx="1068705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 defTabSz="1828165">
              <a:defRPr sz="10000" b="1" baseline="0">
                <a:solidFill>
                  <a:srgbClr val="00A971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4800" dirty="0"/>
              <a:t>01</a:t>
            </a:r>
            <a:endParaRPr sz="4800" dirty="0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780966" y="2891548"/>
            <a:ext cx="177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A971"/>
                </a:solidFill>
              </a:rPr>
              <a:t>External Attacks</a:t>
            </a:r>
            <a:endParaRPr lang="zh-CN" altLang="en-US" sz="1600" b="1" dirty="0">
              <a:solidFill>
                <a:srgbClr val="00A971"/>
              </a:solidFill>
            </a:endParaRPr>
          </a:p>
        </p:txBody>
      </p:sp>
      <p:sp>
        <p:nvSpPr>
          <p:cNvPr id="18" name="TextBox 46"/>
          <p:cNvSpPr txBox="1"/>
          <p:nvPr>
            <p:custDataLst>
              <p:tags r:id="rId4"/>
            </p:custDataLst>
          </p:nvPr>
        </p:nvSpPr>
        <p:spPr>
          <a:xfrm>
            <a:off x="5593890" y="2060550"/>
            <a:ext cx="714297" cy="83099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 defTabSz="1828165">
              <a:defRPr sz="10000" b="1" baseline="0">
                <a:solidFill>
                  <a:srgbClr val="2FACB2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4800" dirty="0"/>
              <a:t>02</a:t>
            </a:r>
            <a:endParaRPr sz="4800" dirty="0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5062763" y="2891548"/>
            <a:ext cx="177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2FACB2"/>
                </a:solidFill>
              </a:rPr>
              <a:t>Internal Attacks</a:t>
            </a:r>
            <a:endParaRPr lang="zh-CN" altLang="en-US" sz="1600" b="1" dirty="0">
              <a:solidFill>
                <a:srgbClr val="2FACB2"/>
              </a:solidFill>
            </a:endParaRPr>
          </a:p>
        </p:txBody>
      </p:sp>
      <p:sp>
        <p:nvSpPr>
          <p:cNvPr id="20" name="TextBox 78"/>
          <p:cNvSpPr txBox="1"/>
          <p:nvPr>
            <p:custDataLst>
              <p:tags r:id="rId6"/>
            </p:custDataLst>
          </p:nvPr>
        </p:nvSpPr>
        <p:spPr>
          <a:xfrm>
            <a:off x="8775700" y="2060550"/>
            <a:ext cx="714296" cy="83099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 defTabSz="1828165">
              <a:defRPr sz="10000" b="1" baseline="0">
                <a:solidFill>
                  <a:srgbClr val="0071A9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4800" dirty="0"/>
              <a:t>03</a:t>
            </a:r>
            <a:endParaRPr sz="4800" dirty="0"/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7934197" y="2891547"/>
            <a:ext cx="239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1A9"/>
                </a:solidFill>
              </a:rPr>
              <a:t>Supply Chain Security</a:t>
            </a:r>
            <a:endParaRPr lang="zh-CN" altLang="en-US" sz="1600" b="1" dirty="0">
              <a:solidFill>
                <a:srgbClr val="0071A9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1473174" y="3600828"/>
            <a:ext cx="265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Attackers initiate attacks from outside the system. At the component boundaries of the system, traffic access between different trust levels, making attacks more likely to occur.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4741817" y="3378926"/>
            <a:ext cx="2725783" cy="1828800"/>
          </a:xfrm>
          <a:prstGeom prst="rect">
            <a:avLst/>
          </a:prstGeom>
          <a:solidFill>
            <a:srgbClr val="8E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4812911" y="3600828"/>
            <a:ext cx="2654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Attacks caused by internal administrators or operations  personnel’s </a:t>
            </a:r>
            <a:r>
              <a:rPr lang="en-US" altLang="zh-CN" dirty="0" err="1" smtClean="0">
                <a:solidFill>
                  <a:schemeClr val="bg1"/>
                </a:solidFill>
              </a:rPr>
              <a:t>misoperation</a:t>
            </a:r>
            <a:r>
              <a:rPr lang="en-US" altLang="zh-CN" dirty="0" smtClean="0">
                <a:solidFill>
                  <a:schemeClr val="bg1"/>
                </a:solidFill>
              </a:rPr>
              <a:t>, such as deploying malicious applications, issuing dangerous configurations, etc.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7934197" y="3378926"/>
            <a:ext cx="2725783" cy="1828800"/>
          </a:xfrm>
          <a:prstGeom prst="rect">
            <a:avLst/>
          </a:prstGeom>
          <a:solidFill>
            <a:srgbClr val="007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8005291" y="3722544"/>
            <a:ext cx="2654689" cy="1169551"/>
          </a:xfrm>
          <a:prstGeom prst="rect">
            <a:avLst/>
          </a:prstGeom>
          <a:solidFill>
            <a:srgbClr val="0071A9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Supply chain security risks mainly occur in the security of third-party dependent libraries, software build, and release processes.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External </a:t>
            </a:r>
            <a:r>
              <a:rPr lang="en-US" altLang="zh-CN" dirty="0" smtClean="0"/>
              <a:t>Attacks ——  </a:t>
            </a:r>
            <a:br>
              <a:rPr lang="en-US" altLang="zh-CN" dirty="0" smtClean="0"/>
            </a:br>
            <a:r>
              <a:rPr lang="en-US" altLang="zh-CN" dirty="0" smtClean="0"/>
              <a:t>STRIDE Threat Model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53700" y="2896551"/>
          <a:ext cx="7481136" cy="318286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93712"/>
                <a:gridCol w="2493712"/>
                <a:gridCol w="2493712"/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Threat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2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Desired property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Example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773"/>
                    </a:solidFill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Spoofing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Authenticity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Impersonating</a:t>
                      </a:r>
                      <a:r>
                        <a:rPr lang="en-US" altLang="zh-CN" baseline="0" dirty="0" smtClean="0"/>
                        <a:t> another users account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Tampering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Integrity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Modifying</a:t>
                      </a:r>
                      <a:r>
                        <a:rPr lang="en-US" altLang="zh-CN" baseline="0" dirty="0" smtClean="0"/>
                        <a:t> information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Repudiation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Non-</a:t>
                      </a:r>
                      <a:r>
                        <a:rPr lang="en-US" altLang="zh-CN" dirty="0" err="1" smtClean="0"/>
                        <a:t>repudiability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Denying modification</a:t>
                      </a:r>
                      <a:r>
                        <a:rPr lang="en-US" altLang="zh-CN" baseline="0" dirty="0" smtClean="0"/>
                        <a:t> behavior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Information Disclosure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Confidentiality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User information leakage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Denial of Service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Availability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DDOS causing website unavailability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Elevation of Privilege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Authorization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Elevating a regular user to an administrator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8238037" y="3088956"/>
            <a:ext cx="3699305" cy="2609478"/>
            <a:chOff x="2238103" y="4248522"/>
            <a:chExt cx="3699305" cy="2609478"/>
          </a:xfrm>
        </p:grpSpPr>
        <p:sp>
          <p:nvSpPr>
            <p:cNvPr id="7" name="文本框 6"/>
            <p:cNvSpPr txBox="1"/>
            <p:nvPr/>
          </p:nvSpPr>
          <p:spPr>
            <a:xfrm>
              <a:off x="2659018" y="4248522"/>
              <a:ext cx="1277257" cy="531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7703" y="4371470"/>
              <a:ext cx="966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Customer</a:t>
              </a:r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700307" y="5782141"/>
              <a:ext cx="1140597" cy="1075859"/>
              <a:chOff x="3648891" y="5094514"/>
              <a:chExt cx="1210492" cy="1175657"/>
            </a:xfrm>
          </p:grpSpPr>
          <p:sp>
            <p:nvSpPr>
              <p:cNvPr id="9" name="流程图: 联系 8"/>
              <p:cNvSpPr/>
              <p:nvPr/>
            </p:nvSpPr>
            <p:spPr>
              <a:xfrm>
                <a:off x="3648891" y="5094514"/>
                <a:ext cx="1210492" cy="117565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836126" y="5528453"/>
                <a:ext cx="8360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System</a:t>
                </a:r>
                <a:endParaRPr lang="zh-CN" altLang="en-US" dirty="0"/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42008" y="5828039"/>
              <a:ext cx="1295400" cy="685800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3135086" y="4779745"/>
              <a:ext cx="0" cy="1048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3367137" y="4779746"/>
              <a:ext cx="1062" cy="10023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238103" y="5303892"/>
              <a:ext cx="2403905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3840904" y="6151344"/>
              <a:ext cx="8011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3840904" y="6341293"/>
              <a:ext cx="8273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2487656" y="4928738"/>
              <a:ext cx="843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request</a:t>
              </a:r>
              <a:endParaRPr lang="zh-CN" altLang="en-US" sz="12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309936" y="4924423"/>
              <a:ext cx="843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response</a:t>
              </a:r>
              <a:endParaRPr lang="zh-CN" altLang="en-US" sz="1200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887866" y="5851484"/>
              <a:ext cx="843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write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30942" y="6364155"/>
              <a:ext cx="843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read</a:t>
              </a:r>
              <a:endParaRPr lang="zh-CN" altLang="en-US" sz="12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687250" y="5142442"/>
              <a:ext cx="1250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Trust Boundary</a:t>
              </a:r>
              <a:endParaRPr lang="zh-CN" altLang="en-US" sz="1200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87705" y="1878965"/>
            <a:ext cx="9803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Draw a </a:t>
            </a:r>
            <a:r>
              <a:rPr lang="en-US" altLang="zh-CN" sz="16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data flow diagram </a:t>
            </a:r>
            <a:r>
              <a:rPr lang="en-US" altLang="zh-CN" sz="1600" dirty="0" smtClean="0"/>
              <a:t>composed of </a:t>
            </a:r>
            <a:r>
              <a:rPr lang="en-US" altLang="zh-CN" sz="16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external entities, systems, database and data flows</a:t>
            </a:r>
            <a:r>
              <a:rPr lang="en-US" altLang="zh-CN" sz="1600" dirty="0" smtClean="0"/>
              <a:t>, as well as </a:t>
            </a:r>
            <a:r>
              <a:rPr lang="en-US" altLang="zh-CN" sz="16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trust boundaries</a:t>
            </a:r>
            <a:r>
              <a:rPr lang="en-US" altLang="zh-CN" sz="1600" dirty="0" smtClean="0"/>
              <a:t>, to </a:t>
            </a:r>
            <a:r>
              <a:rPr lang="en-US" altLang="zh-CN" sz="1600" dirty="0" err="1" smtClean="0"/>
              <a:t>analyze</a:t>
            </a:r>
            <a:r>
              <a:rPr lang="en-US" altLang="zh-CN" sz="1600" dirty="0" smtClean="0"/>
              <a:t> the </a:t>
            </a:r>
            <a:r>
              <a:rPr lang="en-US" altLang="zh-CN" sz="16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six types of threats </a:t>
            </a:r>
            <a:r>
              <a:rPr lang="en-US" altLang="zh-CN" sz="1600" dirty="0" smtClean="0"/>
              <a:t>that each element may face.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Threat Model Analysis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5" y="1767487"/>
            <a:ext cx="5832648" cy="425807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320505" y="1641404"/>
            <a:ext cx="4209644" cy="4663602"/>
            <a:chOff x="6652052" y="1741269"/>
            <a:chExt cx="2498202" cy="1580194"/>
          </a:xfrm>
        </p:grpSpPr>
        <p:sp>
          <p:nvSpPr>
            <p:cNvPr id="8" name="矩形 7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半闭框 12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半闭框 13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515497" y="1767487"/>
            <a:ext cx="38578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Threat ID 1: </a:t>
            </a:r>
            <a:r>
              <a:rPr lang="en-US" altLang="zh-CN" b="1" dirty="0" smtClean="0"/>
              <a:t>Connection between </a:t>
            </a:r>
            <a:r>
              <a:rPr lang="en-US" altLang="zh-CN" b="1" dirty="0" err="1" smtClean="0"/>
              <a:t>CloudCore</a:t>
            </a:r>
            <a:r>
              <a:rPr lang="en-US" altLang="zh-CN" b="1" dirty="0" smtClean="0"/>
              <a:t> and </a:t>
            </a:r>
            <a:r>
              <a:rPr lang="en-US" altLang="zh-CN" b="1" dirty="0" err="1" smtClean="0"/>
              <a:t>EdgeCore</a:t>
            </a:r>
            <a:r>
              <a:rPr lang="en-US" altLang="zh-CN" b="1" dirty="0" smtClean="0"/>
              <a:t> 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 smtClean="0"/>
              <a:t>Security Enhancement</a:t>
            </a:r>
            <a:r>
              <a:rPr lang="en-US" altLang="zh-CN" dirty="0" smtClean="0"/>
              <a:t>: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Implement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certificate-based mutual authentication </a:t>
            </a:r>
            <a:r>
              <a:rPr lang="en-US" altLang="zh-CN" dirty="0" smtClean="0"/>
              <a:t>to ensure secure communication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Regularly refresh edge node certificates </a:t>
            </a:r>
            <a:r>
              <a:rPr lang="en-US" altLang="zh-CN" dirty="0" smtClean="0"/>
              <a:t>to prevent expired certificates from being forged and exploited, and establish a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certificate rotation mechanism</a:t>
            </a:r>
            <a:r>
              <a:rPr lang="en-US" altLang="zh-CN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/>
              <a:t>to ensure business continuity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Add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node authorization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CloudHub</a:t>
            </a:r>
            <a:r>
              <a:rPr lang="en-US" altLang="zh-CN" dirty="0" smtClean="0"/>
              <a:t> to restrict the operation from edge nodes.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b="1" dirty="0" smtClean="0"/>
              <a:t>Security Recommendations: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Use at least 2048-bit keys to generate the relevant certificates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Use a trusted and secure CA root certificate.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Threat Model Analysis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5" y="1767487"/>
            <a:ext cx="5832648" cy="425807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320505" y="1767487"/>
            <a:ext cx="3992568" cy="4067256"/>
            <a:chOff x="6652052" y="1741269"/>
            <a:chExt cx="2498202" cy="1580194"/>
          </a:xfrm>
        </p:grpSpPr>
        <p:sp>
          <p:nvSpPr>
            <p:cNvPr id="8" name="矩形 7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半闭框 12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半闭框 13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455176" y="2021081"/>
            <a:ext cx="38578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Threat ID 2: </a:t>
            </a:r>
            <a:r>
              <a:rPr lang="en-US" altLang="zh-CN" b="1" dirty="0" err="1" smtClean="0"/>
              <a:t>EdgeCore</a:t>
            </a:r>
            <a:r>
              <a:rPr lang="en-US" altLang="zh-CN" b="1" dirty="0" smtClean="0"/>
              <a:t> provides HTTP service</a:t>
            </a:r>
            <a:r>
              <a:rPr lang="zh-CN" altLang="en-US" b="1" dirty="0"/>
              <a:t> </a:t>
            </a:r>
            <a:r>
              <a:rPr lang="en-US" altLang="zh-CN" b="1" dirty="0" smtClean="0"/>
              <a:t>on edge site</a:t>
            </a:r>
            <a:endParaRPr lang="en-US" altLang="zh-CN" b="1" dirty="0" smtClean="0"/>
          </a:p>
          <a:p>
            <a:endParaRPr lang="en-US" altLang="zh-CN" dirty="0"/>
          </a:p>
          <a:p>
            <a:r>
              <a:rPr lang="en-US" altLang="zh-CN" b="1" dirty="0" smtClean="0"/>
              <a:t>Security Enhancement: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Expose only on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localhost</a:t>
            </a:r>
            <a:r>
              <a:rPr lang="en-US" altLang="zh-CN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/>
              <a:t>to limit access scope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Disable the </a:t>
            </a:r>
            <a:r>
              <a:rPr lang="en-US" altLang="zh-CN" dirty="0" err="1" smtClean="0"/>
              <a:t>ServiceBus</a:t>
            </a:r>
            <a:r>
              <a:rPr lang="en-US" altLang="zh-CN" dirty="0" smtClean="0"/>
              <a:t> that provides HTTP services by default, following the default security mechanism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r>
              <a:rPr lang="en-US" altLang="zh-CN" b="1" dirty="0" smtClean="0"/>
              <a:t>Security Recommendations: 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Limit node access permissions on edge side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Limit the permissions of edge applications and strictly control privileged containers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Strictly verify the legitimacy of the images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Threat Model Analysis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5" y="1767487"/>
            <a:ext cx="5832648" cy="425807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330915" y="1483878"/>
            <a:ext cx="4209644" cy="4663602"/>
            <a:chOff x="6652052" y="1741269"/>
            <a:chExt cx="2498202" cy="1580194"/>
          </a:xfrm>
        </p:grpSpPr>
        <p:sp>
          <p:nvSpPr>
            <p:cNvPr id="8" name="矩形 7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半闭框 12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半闭框 13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507538" y="1602397"/>
            <a:ext cx="39911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Threat ID 3: </a:t>
            </a:r>
            <a:r>
              <a:rPr lang="en-US" altLang="zh-CN" b="1" dirty="0" err="1" smtClean="0"/>
              <a:t>EdgeCore</a:t>
            </a:r>
            <a:r>
              <a:rPr lang="en-US" altLang="zh-CN" b="1" dirty="0" smtClean="0"/>
              <a:t> provides MQTT service on edge side</a:t>
            </a:r>
            <a:endParaRPr lang="en-US" altLang="zh-CN" b="1" dirty="0" smtClean="0"/>
          </a:p>
          <a:p>
            <a:endParaRPr lang="en-US" altLang="zh-CN" dirty="0"/>
          </a:p>
          <a:p>
            <a:r>
              <a:rPr lang="en-US" altLang="zh-CN" b="1" dirty="0" smtClean="0"/>
              <a:t>Security Enhancement: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Expose only on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localhost</a:t>
            </a:r>
            <a:r>
              <a:rPr lang="en-US" altLang="zh-CN" dirty="0" smtClean="0"/>
              <a:t> to limit access scope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Support users to choose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a third-party MQTT Broker</a:t>
            </a:r>
            <a:r>
              <a:rPr lang="en-US" altLang="zh-CN" dirty="0" smtClean="0"/>
              <a:t>, in which case security hardening needs to be carried out based on the security policies of the third-party provider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Only support the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topics specified by the users</a:t>
            </a:r>
            <a:r>
              <a:rPr lang="en-US" altLang="zh-CN" dirty="0" smtClean="0"/>
              <a:t> to prevent attacks from malicious topics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dirty="0"/>
              <a:t>Security Recommendations: 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Limit node access permissions on edge side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Limit the permissions of edge applications and strictly control privileged containers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Strictly verify the legitimacy of the </a:t>
            </a:r>
            <a:r>
              <a:rPr lang="en-US" altLang="zh-CN" dirty="0" smtClean="0"/>
              <a:t>images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Strictly verify the access of edge devices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Threat Model Analysis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5" y="1767487"/>
            <a:ext cx="5832648" cy="425807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141030" y="1641404"/>
            <a:ext cx="4720044" cy="4663602"/>
            <a:chOff x="6652052" y="1741269"/>
            <a:chExt cx="2498202" cy="1580194"/>
          </a:xfrm>
        </p:grpSpPr>
        <p:sp>
          <p:nvSpPr>
            <p:cNvPr id="8" name="矩形 7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半闭框 12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半闭框 13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288385" y="1767487"/>
            <a:ext cx="44329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Threat ID 4: </a:t>
            </a:r>
            <a:r>
              <a:rPr lang="en-US" altLang="zh-CN" b="1" dirty="0" smtClean="0">
                <a:solidFill>
                  <a:schemeClr val="tx1"/>
                </a:solidFill>
              </a:rPr>
              <a:t>Edged manages and monitors K8s resources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en-US" altLang="zh-CN" b="1" dirty="0" smtClean="0"/>
              <a:t>Security Enhancement: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Only access local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trusted paths </a:t>
            </a:r>
            <a:r>
              <a:rPr lang="en-US" altLang="zh-CN" dirty="0" smtClean="0"/>
              <a:t>(CRI remote socket)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/>
              <a:t>Security Recommendations: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Limit node access permissions 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Strictly verify the CRI plugin configuration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Threat ID </a:t>
            </a:r>
            <a:r>
              <a:rPr lang="en-US" altLang="zh-CN" b="1" dirty="0" smtClean="0">
                <a:solidFill>
                  <a:srgbClr val="C00000"/>
                </a:solidFill>
              </a:rPr>
              <a:t>5: </a:t>
            </a:r>
            <a:r>
              <a:rPr lang="en-US" altLang="zh-CN" b="1" dirty="0" err="1" smtClean="0">
                <a:solidFill>
                  <a:schemeClr val="tx1"/>
                </a:solidFill>
              </a:rPr>
              <a:t>MetaServer</a:t>
            </a:r>
            <a:r>
              <a:rPr lang="en-US" altLang="zh-CN" b="1" dirty="0" smtClean="0">
                <a:solidFill>
                  <a:schemeClr val="tx1"/>
                </a:solidFill>
              </a:rPr>
              <a:t> provides edge local list-watch capability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Security Enhancement: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/>
                </a:solidFill>
              </a:rPr>
              <a:t>Implement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certificate-based mutual authentication </a:t>
            </a:r>
            <a:r>
              <a:rPr lang="en-US" altLang="zh-CN" dirty="0" smtClean="0">
                <a:solidFill>
                  <a:schemeClr val="tx1"/>
                </a:solidFill>
              </a:rPr>
              <a:t>to ensure secure communication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Service Account TOKEN </a:t>
            </a:r>
            <a:r>
              <a:rPr lang="en-US" altLang="zh-CN" dirty="0" smtClean="0">
                <a:solidFill>
                  <a:schemeClr val="tx1"/>
                </a:solidFill>
              </a:rPr>
              <a:t>for authentication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Internal Attacks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349829" y="1893953"/>
            <a:ext cx="9292045" cy="3984333"/>
            <a:chOff x="6652052" y="1741269"/>
            <a:chExt cx="2498202" cy="1580194"/>
          </a:xfrm>
        </p:grpSpPr>
        <p:sp>
          <p:nvSpPr>
            <p:cNvPr id="5" name="矩形 4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半闭框 10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76549" y="2081349"/>
            <a:ext cx="8447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Internal attacks mainly refer to attacks caused by system administrations or operations personnel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making mistakes in operation.</a:t>
            </a:r>
            <a:endParaRPr lang="en-US" altLang="zh-CN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Using malicious images when deploying applications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Opening high-risk configurations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b="1" dirty="0" smtClean="0"/>
              <a:t>Security Enhancement: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Provide detailed documentation and component parameter configuration guidance for each component, reducing the difficulty of deploy and operation, lowering the risk of operational mistakes.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Components follow the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default security rules and provide detailed descriptions </a:t>
            </a:r>
            <a:r>
              <a:rPr lang="en-US" altLang="zh-CN" dirty="0" smtClean="0"/>
              <a:t>of the impact of risky parameters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/>
              <a:t>Security Recommendations: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Perform system security enhancement for edge nodes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Restrict the permission of edge applications and strictly control privileged containers.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Assign fine-grained permissions for system roles.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Promptly update the </a:t>
            </a:r>
            <a:r>
              <a:rPr lang="en-US" altLang="zh-CN" dirty="0" err="1" smtClean="0"/>
              <a:t>KubeEdge</a:t>
            </a:r>
            <a:r>
              <a:rPr lang="en-US" altLang="zh-CN" dirty="0" smtClean="0"/>
              <a:t> version to fix security vulnerabilities.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Supply Chain Security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349829" y="1942012"/>
            <a:ext cx="9292045" cy="3770812"/>
            <a:chOff x="6652052" y="1741269"/>
            <a:chExt cx="2498202" cy="1580194"/>
          </a:xfrm>
        </p:grpSpPr>
        <p:sp>
          <p:nvSpPr>
            <p:cNvPr id="5" name="矩形 4"/>
            <p:cNvSpPr/>
            <p:nvPr/>
          </p:nvSpPr>
          <p:spPr>
            <a:xfrm>
              <a:off x="6726033" y="1780777"/>
              <a:ext cx="2352921" cy="1498552"/>
            </a:xfrm>
            <a:prstGeom prst="rect">
              <a:avLst/>
            </a:prstGeom>
            <a:solidFill>
              <a:srgbClr val="FFFFFF">
                <a:lumMod val="85000"/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l" defTabSz="1217930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50000"/>
                <a:buFontTx/>
                <a:buNone/>
                <a:defRPr/>
              </a:pPr>
              <a:endParaRPr kumimoji="0" lang="en-US" altLang="zh-CN" sz="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Rectangle 8"/>
            <p:cNvSpPr/>
            <p:nvPr/>
          </p:nvSpPr>
          <p:spPr bwMode="auto">
            <a:xfrm>
              <a:off x="6954633" y="1896443"/>
              <a:ext cx="1844138" cy="80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6402" tIns="46402" rIns="46402" bIns="46402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52052" y="1741269"/>
              <a:ext cx="2498202" cy="1580194"/>
              <a:chOff x="5125222" y="5743629"/>
              <a:chExt cx="2281583" cy="97924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128656" y="5750521"/>
                <a:ext cx="2275528" cy="963827"/>
              </a:xfrm>
              <a:prstGeom prst="rect">
                <a:avLst/>
              </a:prstGeom>
              <a:noFill/>
              <a:ln w="3175" cap="flat" cmpd="sng" algn="ctr">
                <a:solidFill>
                  <a:srgbClr val="C4C4C4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6200000">
                <a:off x="5124631" y="6599227"/>
                <a:ext cx="124236" cy="123053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半闭框 10"/>
              <p:cNvSpPr/>
              <p:nvPr/>
            </p:nvSpPr>
            <p:spPr>
              <a:xfrm flipH="1">
                <a:off x="7283752" y="5743629"/>
                <a:ext cx="123053" cy="124236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solidFill>
                <a:srgbClr val="3985B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Huawei Sans" panose="020C0503030203020204" pitchFamily="34" charset="0"/>
                  <a:cs typeface="+mj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684166" y="2021124"/>
              <a:ext cx="2399395" cy="79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152400" marR="0" lvl="0" indent="-1524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3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cs typeface="+mj-cs"/>
                <a:sym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73849" y="2293442"/>
            <a:ext cx="8447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Supply chain security risks occur in the security of third-party dependency libraries, software build and release processes.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smtClean="0"/>
              <a:t>Security Enhancement: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KubeEdge</a:t>
            </a:r>
            <a:r>
              <a:rPr lang="en-US" altLang="zh-CN" dirty="0" smtClean="0"/>
              <a:t> community has introduced the SLSA software supply chain security assessment framework, and the overall dimension has achieved L3 rating.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Regularly update third-party dependency libraries to prevent the introduction of security vulnerabilities.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KubeEdge</a:t>
            </a:r>
            <a:r>
              <a:rPr lang="en-US" altLang="zh-CN" dirty="0" smtClean="0"/>
              <a:t> build and release process has been fully automated on GitHub and sign for software packages and images, ensuring the security of the build and release process.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/>
              <a:t>Security Recommendations: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When using </a:t>
            </a:r>
            <a:r>
              <a:rPr lang="en-US" altLang="zh-CN" dirty="0" err="1" smtClean="0"/>
              <a:t>KubeEdge</a:t>
            </a:r>
            <a:r>
              <a:rPr lang="en-US" altLang="zh-CN" dirty="0" smtClean="0"/>
              <a:t> released software packages or images, strictly verify them based on the verification files published by the community.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Introduce the SLSA evaluation framework in the user-integrated software environment.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Supply Chain Levels for Software Artifacts (SLSA)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40" y="2097320"/>
            <a:ext cx="7511681" cy="4271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870" y="1320414"/>
            <a:ext cx="3071334" cy="2008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7263" y="3375663"/>
            <a:ext cx="4284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</a:rPr>
              <a:t>Source: </a:t>
            </a:r>
            <a:r>
              <a:rPr lang="en-US" altLang="zh-CN" sz="1200" dirty="0"/>
              <a:t>Ensure the traceability of source code changes, and source code modifications must go through a complete review process.</a:t>
            </a:r>
            <a:endParaRPr lang="en-US" altLang="zh-CN" sz="1200" dirty="0"/>
          </a:p>
          <a:p>
            <a:endParaRPr lang="en-US" altLang="zh-CN" sz="1200" b="1" dirty="0" smtClean="0">
              <a:solidFill>
                <a:srgbClr val="C00000"/>
              </a:solidFill>
            </a:endParaRPr>
          </a:p>
          <a:p>
            <a:r>
              <a:rPr lang="en-US" altLang="zh-CN" sz="1200" b="1" dirty="0" smtClean="0">
                <a:solidFill>
                  <a:srgbClr val="C00000"/>
                </a:solidFill>
              </a:rPr>
              <a:t>Build: </a:t>
            </a:r>
            <a:r>
              <a:rPr lang="en-US" altLang="zh-CN" sz="1200" dirty="0" smtClean="0"/>
              <a:t>Ensure the security of the build process, use the correct source code and third-party dependency libraries for the build, and ensure that the source code and build process are not maliciously modified and attacked. Enhance the CI/CD process.</a:t>
            </a:r>
            <a:endParaRPr lang="en-US" altLang="zh-CN" sz="1200" dirty="0" smtClean="0"/>
          </a:p>
          <a:p>
            <a:r>
              <a:rPr lang="en-US" altLang="zh-CN" sz="1200" dirty="0" smtClean="0"/>
              <a:t> </a:t>
            </a:r>
            <a:endParaRPr lang="en-US" altLang="zh-CN" sz="1200" dirty="0" smtClean="0"/>
          </a:p>
          <a:p>
            <a:r>
              <a:rPr lang="en-US" altLang="zh-CN" sz="1200" b="1" dirty="0" smtClean="0">
                <a:solidFill>
                  <a:srgbClr val="C00000"/>
                </a:solidFill>
              </a:rPr>
              <a:t>Dependencies: </a:t>
            </a:r>
            <a:r>
              <a:rPr lang="en-US" altLang="zh-CN" sz="1200" dirty="0" smtClean="0"/>
              <a:t>Ensure the security of third-party dependency libraries, strictly verify the correctness of the source when using third-party dependency libraries, and promptly fix security vulnerabilities in dependency libraries.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7777263" y="6145971"/>
            <a:ext cx="40445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https://slsa.dev/spec/v0.1/#</a:t>
            </a:r>
            <a:r>
              <a:rPr lang="en-US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supply-chain-threats</a:t>
            </a:r>
            <a:r>
              <a:rPr lang="en-US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637" y="1589329"/>
            <a:ext cx="932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SLSA focuses on three main areas involved in software engineering – </a:t>
            </a:r>
            <a:r>
              <a:rPr lang="en-US" altLang="zh-CN" b="1" dirty="0" smtClean="0">
                <a:solidFill>
                  <a:srgbClr val="C00000"/>
                </a:solidFill>
              </a:rPr>
              <a:t>build, source, and dependencies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Supply Chain Levels for Software Artifacts (SLSA)</a:t>
            </a:r>
            <a:endParaRPr lang="zh-CN" altLang="en-US" dirty="0"/>
          </a:p>
        </p:txBody>
      </p:sp>
      <p:sp>
        <p:nvSpPr>
          <p:cNvPr id="5" name="Google Shape;425;p27"/>
          <p:cNvSpPr/>
          <p:nvPr/>
        </p:nvSpPr>
        <p:spPr>
          <a:xfrm>
            <a:off x="627017" y="1339631"/>
            <a:ext cx="10258019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600" b="1" dirty="0" err="1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KubeEdge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:  The 1</a:t>
            </a:r>
            <a:r>
              <a:rPr lang="en-US" sz="1600" b="1" baseline="30000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st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CNCF project achieved SLSA L3</a:t>
            </a:r>
            <a:endParaRPr sz="1600" b="1" dirty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27017" y="1794832"/>
          <a:ext cx="6179957" cy="2735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693"/>
                <a:gridCol w="5296264"/>
              </a:tblGrid>
              <a:tr h="449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Requirements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The build process must be fully scripted/automated and generate provenance. 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Requires using version control and a hosted build service that generates authenticated provenance. 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The source and build platforms meet specific standards to guarantee the auditability of the source and the integrity of the provenance respectively. 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Requires two-person review of all changes and a hermetic, reproducible build process.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017" y="4983809"/>
            <a:ext cx="6493938" cy="1547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10697" y="1314899"/>
            <a:ext cx="45632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Integrate </a:t>
            </a:r>
            <a:r>
              <a:rPr lang="en-US" altLang="zh-CN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slsa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-</a:t>
            </a:r>
            <a:r>
              <a:rPr lang="en-US" altLang="zh-CN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-generator</a:t>
            </a:r>
            <a:r>
              <a:rPr lang="en-US" altLang="zh-CN" dirty="0" smtClean="0"/>
              <a:t> into artifacts release in </a:t>
            </a:r>
            <a:r>
              <a:rPr lang="en-US" altLang="zh-CN" dirty="0" err="1" smtClean="0"/>
              <a:t>KubeEdge</a:t>
            </a:r>
            <a:r>
              <a:rPr lang="en-US" altLang="zh-CN" dirty="0" smtClean="0"/>
              <a:t> to achieve SLSA L3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provenance file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of </a:t>
            </a:r>
            <a:r>
              <a:rPr lang="en-US" altLang="zh-C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binary artifacts</a:t>
            </a:r>
            <a:r>
              <a:rPr lang="en-US" altLang="zh-CN" dirty="0"/>
              <a:t> is released with the release software package. The </a:t>
            </a:r>
            <a:r>
              <a:rPr lang="en-US" altLang="zh-C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provenance file of a container image </a:t>
            </a:r>
            <a:r>
              <a:rPr lang="en-US" altLang="zh-CN" dirty="0"/>
              <a:t>is uploaded to the </a:t>
            </a:r>
            <a:r>
              <a:rPr lang="en-US" altLang="zh-CN" dirty="0" err="1"/>
              <a:t>KubeEdge</a:t>
            </a:r>
            <a:r>
              <a:rPr lang="en-US" altLang="zh-CN" dirty="0"/>
              <a:t> Docker Hub public repository together with the image. 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3051518"/>
            <a:ext cx="3742363" cy="3479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Security Threat Model Analysis and Protection Practice </a:t>
            </a:r>
            <a:br>
              <a:rPr lang="en-US" altLang="zh-CN" sz="4400" dirty="0" smtClean="0"/>
            </a:br>
            <a:r>
              <a:rPr lang="en-US" altLang="zh-CN" sz="4400" dirty="0" smtClean="0"/>
              <a:t>in Edge Computing Scenarios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err="1" smtClean="0"/>
              <a:t>魏欢</a:t>
            </a:r>
            <a:r>
              <a:rPr lang="en-US" altLang="zh-CN" dirty="0" err="1" smtClean="0"/>
              <a:t>Huan</a:t>
            </a:r>
            <a:r>
              <a:rPr lang="en-US" altLang="zh-CN" dirty="0" smtClean="0"/>
              <a:t> Wei, </a:t>
            </a:r>
            <a:r>
              <a:rPr lang="en-US" altLang="zh-CN" dirty="0" err="1" smtClean="0"/>
              <a:t>Harm</a:t>
            </a:r>
            <a:r>
              <a:rPr lang="en-US" altLang="zh-CN" dirty="0" err="1" smtClean="0"/>
              <a:t>ony</a:t>
            </a:r>
            <a:r>
              <a:rPr lang="en-US" altLang="zh-CN" dirty="0" err="1" smtClean="0"/>
              <a:t>Cloud</a:t>
            </a:r>
            <a:endParaRPr lang="en-US" altLang="zh-CN" dirty="0" smtClean="0"/>
          </a:p>
          <a:p>
            <a:r>
              <a:rPr lang="zh-CN" altLang="en-US" dirty="0" smtClean="0"/>
              <a:t>鲍玥</a:t>
            </a:r>
            <a:r>
              <a:rPr lang="en-US" altLang="zh-CN" dirty="0" smtClean="0"/>
              <a:t>Yue </a:t>
            </a:r>
            <a:r>
              <a:rPr lang="en-US" altLang="zh-CN" dirty="0" err="1" smtClean="0"/>
              <a:t>Bao</a:t>
            </a:r>
            <a:r>
              <a:rPr lang="en-US" altLang="zh-CN" dirty="0" smtClean="0"/>
              <a:t>, Huawei Cloud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Signing and Working Principles with SLSA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543" y="3150706"/>
            <a:ext cx="8789247" cy="33369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9863" y="1550268"/>
            <a:ext cx="99277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OpenID Connect (OIDC) </a:t>
            </a:r>
            <a:r>
              <a:rPr lang="en-US" altLang="zh-CN" dirty="0" smtClean="0"/>
              <a:t>is used to prove the identity of a work</a:t>
            </a:r>
            <a:r>
              <a:rPr lang="en-US" altLang="zh-CN" dirty="0"/>
              <a:t>flow to an external service (</a:t>
            </a:r>
            <a:r>
              <a:rPr lang="en-US" altLang="zh-CN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Sigstore</a:t>
            </a:r>
            <a:r>
              <a:rPr lang="en-US" altLang="zh-CN" dirty="0"/>
              <a:t>). </a:t>
            </a:r>
            <a:r>
              <a:rPr lang="en-US" altLang="zh-CN" dirty="0" smtClean="0"/>
              <a:t>OIDC </a:t>
            </a:r>
            <a:r>
              <a:rPr lang="en-US" altLang="zh-CN" dirty="0"/>
              <a:t>is a standard used across the web by identity providers to authenticate users for third parties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GitHub applies for certificate signing authentication with </a:t>
            </a:r>
            <a:r>
              <a:rPr lang="en-US" altLang="zh-CN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Sigstore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Fulcio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smtClean="0"/>
              <a:t>through OIDC, and the certificate signing includes 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code repository, commit hash, trigger and other workflow information</a:t>
            </a:r>
            <a:r>
              <a:rPr lang="en-US" altLang="zh-CN" dirty="0" smtClean="0"/>
              <a:t> of current build, which is saved in </a:t>
            </a:r>
            <a:r>
              <a:rPr lang="en-US" altLang="zh-CN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Rekor</a:t>
            </a:r>
            <a:r>
              <a:rPr lang="en-US" altLang="zh-CN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Transparency Log</a:t>
            </a:r>
            <a:r>
              <a:rPr lang="en-US" altLang="zh-CN" dirty="0" smtClean="0"/>
              <a:t>. Users </a:t>
            </a:r>
            <a:r>
              <a:rPr lang="en-US" altLang="zh-CN" dirty="0"/>
              <a:t>can use the signed certificate as a trusted anchor to verify that the provenance was authenticated and cannot be falsified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KubeEdge</a:t>
            </a:r>
            <a:r>
              <a:rPr lang="en-US" altLang="zh-CN" dirty="0" smtClean="0"/>
              <a:t> </a:t>
            </a:r>
            <a:r>
              <a:rPr lang="en-US" altLang="zh-CN" dirty="0">
                <a:sym typeface="Calibri" panose="020F0502020204030204"/>
              </a:rPr>
              <a:t>Security Policy and Vulnerability </a:t>
            </a:r>
            <a:r>
              <a:rPr lang="en-US" altLang="zh-CN" dirty="0" smtClean="0">
                <a:sym typeface="Calibri" panose="020F0502020204030204"/>
              </a:rPr>
              <a:t>Management</a:t>
            </a:r>
            <a:endParaRPr lang="zh-CN" altLang="en-US" dirty="0"/>
          </a:p>
        </p:txBody>
      </p:sp>
      <p:pic>
        <p:nvPicPr>
          <p:cNvPr id="4" name="Google Shape;428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5943" y="1593669"/>
            <a:ext cx="7175863" cy="27741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5;p27"/>
          <p:cNvSpPr/>
          <p:nvPr/>
        </p:nvSpPr>
        <p:spPr>
          <a:xfrm>
            <a:off x="8322944" y="1812848"/>
            <a:ext cx="376844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KubeEdge</a:t>
            </a: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Security Policy and Vulnerability Management</a:t>
            </a:r>
            <a:endParaRPr b="1" dirty="0">
              <a:solidFill>
                <a:srgbClr val="0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>
              <a:spcBef>
                <a:spcPts val="900"/>
              </a:spcBef>
              <a:buClr>
                <a:srgbClr val="3F3F3F"/>
              </a:buClr>
              <a:buSzPts val="1200"/>
            </a:pPr>
            <a:r>
              <a:rPr lang="en-US" sz="1000" u="sng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  <a:hlinkClick r:id="rId2"/>
              </a:rPr>
              <a:t>https://github.com/kubeedge/community/blob/master/security-team/SECURITY.md</a:t>
            </a:r>
            <a:r>
              <a:rPr lang="en-US" sz="1000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</a:t>
            </a:r>
            <a:endParaRPr lang="en-US" sz="1000" dirty="0">
              <a:solidFill>
                <a:srgbClr val="3F3F3F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  <p:pic>
        <p:nvPicPr>
          <p:cNvPr id="6" name="Google Shape;426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1325" y="3238543"/>
            <a:ext cx="1005840" cy="9601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58" y="4534468"/>
            <a:ext cx="6098154" cy="2048324"/>
          </a:xfrm>
          <a:prstGeom prst="rect">
            <a:avLst/>
          </a:prstGeom>
        </p:spPr>
      </p:pic>
      <p:sp>
        <p:nvSpPr>
          <p:cNvPr id="8" name="Google Shape;425;p27"/>
          <p:cNvSpPr/>
          <p:nvPr/>
        </p:nvSpPr>
        <p:spPr>
          <a:xfrm>
            <a:off x="7820023" y="5269626"/>
            <a:ext cx="3768443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b="1" dirty="0" err="1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KubeEdge</a:t>
            </a:r>
            <a:r>
              <a:rPr lang="en-US" b="1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 Team Security quickly respond, analyze, and resolve reported security issues or vulnerabilities. </a:t>
            </a:r>
            <a:endParaRPr lang="en-US" sz="1000" dirty="0">
              <a:solidFill>
                <a:srgbClr val="3F3F3F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1127760" y="3213100"/>
            <a:ext cx="8712200" cy="9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Security in Edge 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 AI: Sedna, Distributed AI collaboration Kit</a:t>
            </a:r>
            <a:endParaRPr lang="zh-CN" altLang="en-US" dirty="0"/>
          </a:p>
        </p:txBody>
      </p:sp>
      <p:pic>
        <p:nvPicPr>
          <p:cNvPr id="4" name="Picture 2" descr="Architectur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" y="2204720"/>
            <a:ext cx="5913120" cy="3548380"/>
          </a:xfrm>
          <a:prstGeom prst="rect">
            <a:avLst/>
          </a:prstGeom>
        </p:spPr>
      </p:pic>
      <p:sp>
        <p:nvSpPr>
          <p:cNvPr id="5" name="Google Shape;539;p38"/>
          <p:cNvSpPr txBox="1"/>
          <p:nvPr/>
        </p:nvSpPr>
        <p:spPr>
          <a:xfrm>
            <a:off x="6654800" y="1556385"/>
            <a:ext cx="5306060" cy="461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AI framework fueled by edge-cloud synergy</a:t>
            </a:r>
            <a:endParaRPr lang="en-CA" altLang="zh-CN" b="1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Dataset and model management across the edge and cloud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Training and inference frameworks fueled by edge-cloud synergy</a:t>
            </a:r>
            <a:endParaRPr lang="en-CA" altLang="zh-CN" b="1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Joint inference</a:t>
            </a:r>
            <a:endParaRPr lang="en-CA" altLang="zh-CN" dirty="0">
              <a:latin typeface="+mn-lt"/>
              <a:ea typeface="Calibri" panose="020F0502020204030204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Incremental learning</a:t>
            </a:r>
            <a:endParaRPr lang="en-CA" altLang="zh-CN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Federated learning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Lifelong learning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Open ecosystem</a:t>
            </a:r>
            <a:endParaRPr lang="en-CA" altLang="zh-CN" b="1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Compatible with mainstream AI frameworks: TensorFlow, </a:t>
            </a:r>
            <a:r>
              <a:rPr lang="en-CA" altLang="zh-CN" dirty="0" err="1">
                <a:latin typeface="+mn-lt"/>
                <a:ea typeface="Calibri" panose="020F0502020204030204"/>
                <a:cs typeface="+mn-lt"/>
                <a:sym typeface="Calibri" panose="020F0502020204030204"/>
              </a:rPr>
              <a:t>PyTorch</a:t>
            </a: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, Paddle, </a:t>
            </a:r>
            <a:r>
              <a:rPr lang="en-CA" altLang="zh-CN" dirty="0" err="1">
                <a:latin typeface="+mn-lt"/>
                <a:ea typeface="Calibri" panose="020F0502020204030204"/>
                <a:cs typeface="+mn-lt"/>
                <a:sym typeface="Calibri" panose="020F0502020204030204"/>
              </a:rPr>
              <a:t>MindSpore</a:t>
            </a: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, etc.</a:t>
            </a:r>
            <a:endParaRPr lang="en-CA" altLang="zh-CN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Provides extended interfaces for developers to quickly integrate third-party algorithms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Edge-Cloud </a:t>
            </a:r>
            <a:r>
              <a:rPr lang="en-US" altLang="zh-CN" sz="3200" dirty="0">
                <a:sym typeface="+mn-ea"/>
              </a:rPr>
              <a:t>Collaboration</a:t>
            </a:r>
            <a:r>
              <a:rPr lang="en-US" altLang="zh-CN" sz="3200" dirty="0" smtClean="0">
                <a:sym typeface="+mn-ea"/>
              </a:rPr>
              <a:t> </a:t>
            </a:r>
            <a:r>
              <a:rPr lang="en-US" altLang="zh-CN" sz="3200" dirty="0" smtClean="0"/>
              <a:t>Federated Learning</a:t>
            </a:r>
            <a:endParaRPr lang="zh-CN" alt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5894862" y="2885717"/>
            <a:ext cx="2672540" cy="2653376"/>
          </a:xfrm>
          <a:prstGeom prst="roundRect">
            <a:avLst>
              <a:gd name="adj" fmla="val 9405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Cloud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83843" y="3279226"/>
            <a:ext cx="2209648" cy="1151733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13871" y="2535801"/>
            <a:ext cx="3879403" cy="1764812"/>
          </a:xfrm>
          <a:prstGeom prst="roundRect">
            <a:avLst>
              <a:gd name="adj" fmla="val 8854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56914" y="2873160"/>
            <a:ext cx="2632842" cy="1383875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20769" y="3569141"/>
            <a:ext cx="1245823" cy="467310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96984" y="4467875"/>
            <a:ext cx="3896289" cy="1852611"/>
          </a:xfrm>
          <a:prstGeom prst="roundRect">
            <a:avLst>
              <a:gd name="adj" fmla="val 8854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63071" y="4701745"/>
            <a:ext cx="2209648" cy="662637"/>
          </a:xfrm>
          <a:prstGeom prst="roundRect">
            <a:avLst/>
          </a:prstGeom>
          <a:solidFill>
            <a:srgbClr val="1C77C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Sedna Federated-Learning Service API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左右箭头 10"/>
          <p:cNvSpPr/>
          <p:nvPr/>
        </p:nvSpPr>
        <p:spPr>
          <a:xfrm>
            <a:off x="8380056" y="4929494"/>
            <a:ext cx="263004" cy="97010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" name="组合 608"/>
          <p:cNvGrpSpPr/>
          <p:nvPr/>
        </p:nvGrpSpPr>
        <p:grpSpPr bwMode="auto">
          <a:xfrm>
            <a:off x="8688129" y="4784811"/>
            <a:ext cx="381506" cy="346088"/>
            <a:chOff x="2465388" y="5186363"/>
            <a:chExt cx="577849" cy="481012"/>
          </a:xfrm>
          <a:solidFill>
            <a:srgbClr val="1D1D1A"/>
          </a:solidFill>
        </p:grpSpPr>
        <p:sp>
          <p:nvSpPr>
            <p:cNvPr id="13" name="Oval 460"/>
            <p:cNvSpPr>
              <a:spLocks noChangeArrowheads="1"/>
            </p:cNvSpPr>
            <p:nvPr/>
          </p:nvSpPr>
          <p:spPr bwMode="auto">
            <a:xfrm>
              <a:off x="2752725" y="5613400"/>
              <a:ext cx="52387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461"/>
            <p:cNvSpPr>
              <a:spLocks noChangeArrowheads="1"/>
            </p:cNvSpPr>
            <p:nvPr/>
          </p:nvSpPr>
          <p:spPr bwMode="auto">
            <a:xfrm>
              <a:off x="2832100" y="5613400"/>
              <a:ext cx="53975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483"/>
            <p:cNvSpPr/>
            <p:nvPr/>
          </p:nvSpPr>
          <p:spPr bwMode="auto">
            <a:xfrm>
              <a:off x="2638425" y="5411788"/>
              <a:ext cx="312737" cy="241300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2147483647 w 238"/>
                <a:gd name="T21" fmla="*/ 2147483647 h 183"/>
                <a:gd name="T22" fmla="*/ 2147483647 w 238"/>
                <a:gd name="T23" fmla="*/ 2147483647 h 183"/>
                <a:gd name="T24" fmla="*/ 2147483647 w 238"/>
                <a:gd name="T25" fmla="*/ 2147483647 h 183"/>
                <a:gd name="T26" fmla="*/ 0 w 238"/>
                <a:gd name="T27" fmla="*/ 2147483647 h 183"/>
                <a:gd name="T28" fmla="*/ 0 w 238"/>
                <a:gd name="T29" fmla="*/ 2147483647 h 183"/>
                <a:gd name="T30" fmla="*/ 2147483647 w 238"/>
                <a:gd name="T31" fmla="*/ 0 h 183"/>
                <a:gd name="T32" fmla="*/ 2147483647 w 238"/>
                <a:gd name="T33" fmla="*/ 0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2147483647 w 238"/>
                <a:gd name="T41" fmla="*/ 2147483647 h 183"/>
                <a:gd name="T42" fmla="*/ 2147483647 w 238"/>
                <a:gd name="T43" fmla="*/ 2147483647 h 183"/>
                <a:gd name="T44" fmla="*/ 2147483647 w 238"/>
                <a:gd name="T45" fmla="*/ 2147483647 h 1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38"/>
                <a:gd name="T70" fmla="*/ 0 h 183"/>
                <a:gd name="T71" fmla="*/ 238 w 238"/>
                <a:gd name="T72" fmla="*/ 183 h 1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38" h="183">
                  <a:moveTo>
                    <a:pt x="229" y="183"/>
                  </a:moveTo>
                  <a:cubicBezTo>
                    <a:pt x="169" y="183"/>
                    <a:pt x="169" y="183"/>
                    <a:pt x="169" y="183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4" y="183"/>
                    <a:pt x="0" y="179"/>
                    <a:pt x="0" y="1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3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3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485"/>
            <p:cNvSpPr/>
            <p:nvPr/>
          </p:nvSpPr>
          <p:spPr bwMode="auto">
            <a:xfrm>
              <a:off x="2684463" y="5365750"/>
              <a:ext cx="312737" cy="239713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0 w 238"/>
                <a:gd name="T21" fmla="*/ 2147483647 h 183"/>
                <a:gd name="T22" fmla="*/ 0 w 238"/>
                <a:gd name="T23" fmla="*/ 2147483647 h 183"/>
                <a:gd name="T24" fmla="*/ 2147483647 w 238"/>
                <a:gd name="T25" fmla="*/ 0 h 183"/>
                <a:gd name="T26" fmla="*/ 2147483647 w 238"/>
                <a:gd name="T27" fmla="*/ 0 h 183"/>
                <a:gd name="T28" fmla="*/ 2147483647 w 238"/>
                <a:gd name="T29" fmla="*/ 2147483647 h 183"/>
                <a:gd name="T30" fmla="*/ 2147483647 w 238"/>
                <a:gd name="T31" fmla="*/ 2147483647 h 183"/>
                <a:gd name="T32" fmla="*/ 2147483647 w 238"/>
                <a:gd name="T33" fmla="*/ 2147483647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3"/>
                <a:gd name="T62" fmla="*/ 238 w 238"/>
                <a:gd name="T63" fmla="*/ 183 h 18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3">
                  <a:moveTo>
                    <a:pt x="229" y="183"/>
                  </a:moveTo>
                  <a:cubicBezTo>
                    <a:pt x="194" y="183"/>
                    <a:pt x="194" y="183"/>
                    <a:pt x="194" y="183"/>
                  </a:cubicBezTo>
                  <a:cubicBezTo>
                    <a:pt x="194" y="165"/>
                    <a:pt x="194" y="165"/>
                    <a:pt x="194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4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4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486"/>
            <p:cNvSpPr/>
            <p:nvPr/>
          </p:nvSpPr>
          <p:spPr bwMode="auto">
            <a:xfrm>
              <a:off x="2730500" y="5319713"/>
              <a:ext cx="312737" cy="238125"/>
            </a:xfrm>
            <a:custGeom>
              <a:avLst/>
              <a:gdLst>
                <a:gd name="T0" fmla="*/ 2147483647 w 238"/>
                <a:gd name="T1" fmla="*/ 2147483647 h 182"/>
                <a:gd name="T2" fmla="*/ 2147483647 w 238"/>
                <a:gd name="T3" fmla="*/ 2147483647 h 182"/>
                <a:gd name="T4" fmla="*/ 2147483647 w 238"/>
                <a:gd name="T5" fmla="*/ 2147483647 h 182"/>
                <a:gd name="T6" fmla="*/ 2147483647 w 238"/>
                <a:gd name="T7" fmla="*/ 2147483647 h 182"/>
                <a:gd name="T8" fmla="*/ 2147483647 w 238"/>
                <a:gd name="T9" fmla="*/ 2147483647 h 182"/>
                <a:gd name="T10" fmla="*/ 2147483647 w 238"/>
                <a:gd name="T11" fmla="*/ 2147483647 h 182"/>
                <a:gd name="T12" fmla="*/ 2147483647 w 238"/>
                <a:gd name="T13" fmla="*/ 2147483647 h 182"/>
                <a:gd name="T14" fmla="*/ 2147483647 w 238"/>
                <a:gd name="T15" fmla="*/ 2147483647 h 182"/>
                <a:gd name="T16" fmla="*/ 2147483647 w 238"/>
                <a:gd name="T17" fmla="*/ 2147483647 h 182"/>
                <a:gd name="T18" fmla="*/ 2147483647 w 238"/>
                <a:gd name="T19" fmla="*/ 2147483647 h 182"/>
                <a:gd name="T20" fmla="*/ 0 w 238"/>
                <a:gd name="T21" fmla="*/ 2147483647 h 182"/>
                <a:gd name="T22" fmla="*/ 0 w 238"/>
                <a:gd name="T23" fmla="*/ 2147483647 h 182"/>
                <a:gd name="T24" fmla="*/ 2147483647 w 238"/>
                <a:gd name="T25" fmla="*/ 0 h 182"/>
                <a:gd name="T26" fmla="*/ 2147483647 w 238"/>
                <a:gd name="T27" fmla="*/ 0 h 182"/>
                <a:gd name="T28" fmla="*/ 2147483647 w 238"/>
                <a:gd name="T29" fmla="*/ 2147483647 h 182"/>
                <a:gd name="T30" fmla="*/ 2147483647 w 238"/>
                <a:gd name="T31" fmla="*/ 2147483647 h 182"/>
                <a:gd name="T32" fmla="*/ 2147483647 w 238"/>
                <a:gd name="T33" fmla="*/ 2147483647 h 182"/>
                <a:gd name="T34" fmla="*/ 2147483647 w 238"/>
                <a:gd name="T35" fmla="*/ 2147483647 h 182"/>
                <a:gd name="T36" fmla="*/ 2147483647 w 238"/>
                <a:gd name="T37" fmla="*/ 2147483647 h 182"/>
                <a:gd name="T38" fmla="*/ 2147483647 w 238"/>
                <a:gd name="T39" fmla="*/ 2147483647 h 18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2"/>
                <a:gd name="T62" fmla="*/ 238 w 238"/>
                <a:gd name="T63" fmla="*/ 182 h 18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2">
                  <a:moveTo>
                    <a:pt x="229" y="182"/>
                  </a:moveTo>
                  <a:cubicBezTo>
                    <a:pt x="194" y="182"/>
                    <a:pt x="194" y="182"/>
                    <a:pt x="194" y="182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5" y="54"/>
                    <a:pt x="122" y="53"/>
                    <a:pt x="121" y="51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1"/>
                    <a:pt x="109" y="3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229" y="36"/>
                    <a:pt x="229" y="36"/>
                    <a:pt x="229" y="36"/>
                  </a:cubicBezTo>
                  <a:cubicBezTo>
                    <a:pt x="234" y="36"/>
                    <a:pt x="238" y="41"/>
                    <a:pt x="238" y="45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8" y="178"/>
                    <a:pt x="234" y="182"/>
                    <a:pt x="229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523"/>
            <p:cNvSpPr/>
            <p:nvPr/>
          </p:nvSpPr>
          <p:spPr bwMode="auto">
            <a:xfrm>
              <a:off x="2465388" y="5186363"/>
              <a:ext cx="239712" cy="280988"/>
            </a:xfrm>
            <a:custGeom>
              <a:avLst/>
              <a:gdLst>
                <a:gd name="T0" fmla="*/ 2147483647 w 182"/>
                <a:gd name="T1" fmla="*/ 2147483647 h 214"/>
                <a:gd name="T2" fmla="*/ 0 w 182"/>
                <a:gd name="T3" fmla="*/ 2147483647 h 214"/>
                <a:gd name="T4" fmla="*/ 2147483647 w 182"/>
                <a:gd name="T5" fmla="*/ 2147483647 h 214"/>
                <a:gd name="T6" fmla="*/ 2147483647 w 182"/>
                <a:gd name="T7" fmla="*/ 2147483647 h 214"/>
                <a:gd name="T8" fmla="*/ 2147483647 w 182"/>
                <a:gd name="T9" fmla="*/ 0 h 214"/>
                <a:gd name="T10" fmla="*/ 2147483647 w 182"/>
                <a:gd name="T11" fmla="*/ 2147483647 h 214"/>
                <a:gd name="T12" fmla="*/ 2147483647 w 182"/>
                <a:gd name="T13" fmla="*/ 2147483647 h 214"/>
                <a:gd name="T14" fmla="*/ 2147483647 w 182"/>
                <a:gd name="T15" fmla="*/ 2147483647 h 214"/>
                <a:gd name="T16" fmla="*/ 2147483647 w 182"/>
                <a:gd name="T17" fmla="*/ 2147483647 h 214"/>
                <a:gd name="T18" fmla="*/ 2147483647 w 182"/>
                <a:gd name="T19" fmla="*/ 2147483647 h 214"/>
                <a:gd name="T20" fmla="*/ 2147483647 w 182"/>
                <a:gd name="T21" fmla="*/ 2147483647 h 214"/>
                <a:gd name="T22" fmla="*/ 2147483647 w 182"/>
                <a:gd name="T23" fmla="*/ 2147483647 h 214"/>
                <a:gd name="T24" fmla="*/ 2147483647 w 182"/>
                <a:gd name="T25" fmla="*/ 2147483647 h 214"/>
                <a:gd name="T26" fmla="*/ 2147483647 w 182"/>
                <a:gd name="T27" fmla="*/ 2147483647 h 214"/>
                <a:gd name="T28" fmla="*/ 2147483647 w 182"/>
                <a:gd name="T29" fmla="*/ 2147483647 h 214"/>
                <a:gd name="T30" fmla="*/ 2147483647 w 182"/>
                <a:gd name="T31" fmla="*/ 2147483647 h 214"/>
                <a:gd name="T32" fmla="*/ 2147483647 w 182"/>
                <a:gd name="T33" fmla="*/ 2147483647 h 214"/>
                <a:gd name="T34" fmla="*/ 2147483647 w 182"/>
                <a:gd name="T35" fmla="*/ 2147483647 h 214"/>
                <a:gd name="T36" fmla="*/ 2147483647 w 182"/>
                <a:gd name="T37" fmla="*/ 2147483647 h 2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2"/>
                <a:gd name="T58" fmla="*/ 0 h 214"/>
                <a:gd name="T59" fmla="*/ 182 w 182"/>
                <a:gd name="T60" fmla="*/ 214 h 2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2" h="214">
                  <a:moveTo>
                    <a:pt x="18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179"/>
                    <a:pt x="18" y="148"/>
                    <a:pt x="47" y="130"/>
                  </a:cubicBezTo>
                  <a:cubicBezTo>
                    <a:pt x="32" y="116"/>
                    <a:pt x="23" y="96"/>
                    <a:pt x="23" y="75"/>
                  </a:cubicBezTo>
                  <a:cubicBezTo>
                    <a:pt x="23" y="34"/>
                    <a:pt x="57" y="0"/>
                    <a:pt x="98" y="0"/>
                  </a:cubicBezTo>
                  <a:cubicBezTo>
                    <a:pt x="139" y="0"/>
                    <a:pt x="173" y="34"/>
                    <a:pt x="173" y="75"/>
                  </a:cubicBezTo>
                  <a:cubicBezTo>
                    <a:pt x="173" y="96"/>
                    <a:pt x="164" y="116"/>
                    <a:pt x="149" y="130"/>
                  </a:cubicBezTo>
                  <a:cubicBezTo>
                    <a:pt x="163" y="139"/>
                    <a:pt x="174" y="150"/>
                    <a:pt x="182" y="164"/>
                  </a:cubicBezTo>
                  <a:cubicBezTo>
                    <a:pt x="167" y="174"/>
                    <a:pt x="167" y="174"/>
                    <a:pt x="167" y="174"/>
                  </a:cubicBezTo>
                  <a:cubicBezTo>
                    <a:pt x="158" y="159"/>
                    <a:pt x="144" y="147"/>
                    <a:pt x="128" y="140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45" y="114"/>
                    <a:pt x="155" y="95"/>
                    <a:pt x="155" y="75"/>
                  </a:cubicBezTo>
                  <a:cubicBezTo>
                    <a:pt x="155" y="44"/>
                    <a:pt x="129" y="18"/>
                    <a:pt x="98" y="18"/>
                  </a:cubicBezTo>
                  <a:cubicBezTo>
                    <a:pt x="66" y="18"/>
                    <a:pt x="41" y="44"/>
                    <a:pt x="41" y="75"/>
                  </a:cubicBezTo>
                  <a:cubicBezTo>
                    <a:pt x="41" y="95"/>
                    <a:pt x="51" y="114"/>
                    <a:pt x="69" y="12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37" y="153"/>
                    <a:pt x="18" y="182"/>
                    <a:pt x="18" y="2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524"/>
            <p:cNvSpPr/>
            <p:nvPr/>
          </p:nvSpPr>
          <p:spPr bwMode="auto">
            <a:xfrm>
              <a:off x="2465388" y="5467350"/>
              <a:ext cx="219075" cy="185738"/>
            </a:xfrm>
            <a:custGeom>
              <a:avLst/>
              <a:gdLst>
                <a:gd name="T0" fmla="*/ 2147483647 w 166"/>
                <a:gd name="T1" fmla="*/ 2147483647 h 141"/>
                <a:gd name="T2" fmla="*/ 2147483647 w 166"/>
                <a:gd name="T3" fmla="*/ 2147483647 h 141"/>
                <a:gd name="T4" fmla="*/ 0 w 166"/>
                <a:gd name="T5" fmla="*/ 2147483647 h 141"/>
                <a:gd name="T6" fmla="*/ 0 w 166"/>
                <a:gd name="T7" fmla="*/ 0 h 141"/>
                <a:gd name="T8" fmla="*/ 2147483647 w 166"/>
                <a:gd name="T9" fmla="*/ 0 h 141"/>
                <a:gd name="T10" fmla="*/ 2147483647 w 166"/>
                <a:gd name="T11" fmla="*/ 2147483647 h 141"/>
                <a:gd name="T12" fmla="*/ 2147483647 w 166"/>
                <a:gd name="T13" fmla="*/ 2147483647 h 141"/>
                <a:gd name="T14" fmla="*/ 2147483647 w 166"/>
                <a:gd name="T15" fmla="*/ 2147483647 h 141"/>
                <a:gd name="T16" fmla="*/ 2147483647 w 166"/>
                <a:gd name="T17" fmla="*/ 2147483647 h 1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41"/>
                <a:gd name="T29" fmla="*/ 166 w 166"/>
                <a:gd name="T30" fmla="*/ 141 h 1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41">
                  <a:moveTo>
                    <a:pt x="166" y="141"/>
                  </a:moveTo>
                  <a:cubicBezTo>
                    <a:pt x="29" y="141"/>
                    <a:pt x="29" y="141"/>
                    <a:pt x="29" y="141"/>
                  </a:cubicBezTo>
                  <a:cubicBezTo>
                    <a:pt x="13" y="141"/>
                    <a:pt x="0" y="127"/>
                    <a:pt x="0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18"/>
                    <a:pt x="23" y="123"/>
                    <a:pt x="29" y="123"/>
                  </a:cubicBezTo>
                  <a:cubicBezTo>
                    <a:pt x="166" y="123"/>
                    <a:pt x="166" y="123"/>
                    <a:pt x="166" y="123"/>
                  </a:cubicBezTo>
                  <a:lnTo>
                    <a:pt x="166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525"/>
            <p:cNvSpPr>
              <a:spLocks noEditPoints="1"/>
            </p:cNvSpPr>
            <p:nvPr/>
          </p:nvSpPr>
          <p:spPr bwMode="auto">
            <a:xfrm>
              <a:off x="2495550" y="5186363"/>
              <a:ext cx="198437" cy="196850"/>
            </a:xfrm>
            <a:custGeom>
              <a:avLst/>
              <a:gdLst>
                <a:gd name="T0" fmla="*/ 2147483647 w 150"/>
                <a:gd name="T1" fmla="*/ 2147483647 h 150"/>
                <a:gd name="T2" fmla="*/ 0 w 150"/>
                <a:gd name="T3" fmla="*/ 2147483647 h 150"/>
                <a:gd name="T4" fmla="*/ 2147483647 w 150"/>
                <a:gd name="T5" fmla="*/ 0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0"/>
                <a:gd name="T31" fmla="*/ 0 h 150"/>
                <a:gd name="T32" fmla="*/ 150 w 150"/>
                <a:gd name="T33" fmla="*/ 150 h 1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0" h="150">
                  <a:moveTo>
                    <a:pt x="75" y="150"/>
                  </a:moveTo>
                  <a:cubicBezTo>
                    <a:pt x="34" y="150"/>
                    <a:pt x="0" y="116"/>
                    <a:pt x="0" y="75"/>
                  </a:cubicBezTo>
                  <a:cubicBezTo>
                    <a:pt x="0" y="34"/>
                    <a:pt x="34" y="0"/>
                    <a:pt x="75" y="0"/>
                  </a:cubicBezTo>
                  <a:cubicBezTo>
                    <a:pt x="116" y="0"/>
                    <a:pt x="150" y="34"/>
                    <a:pt x="150" y="75"/>
                  </a:cubicBezTo>
                  <a:cubicBezTo>
                    <a:pt x="150" y="116"/>
                    <a:pt x="116" y="150"/>
                    <a:pt x="75" y="150"/>
                  </a:cubicBezTo>
                  <a:close/>
                  <a:moveTo>
                    <a:pt x="75" y="18"/>
                  </a:moveTo>
                  <a:cubicBezTo>
                    <a:pt x="43" y="18"/>
                    <a:pt x="18" y="44"/>
                    <a:pt x="18" y="75"/>
                  </a:cubicBezTo>
                  <a:cubicBezTo>
                    <a:pt x="18" y="107"/>
                    <a:pt x="43" y="132"/>
                    <a:pt x="75" y="132"/>
                  </a:cubicBezTo>
                  <a:cubicBezTo>
                    <a:pt x="106" y="132"/>
                    <a:pt x="132" y="107"/>
                    <a:pt x="132" y="75"/>
                  </a:cubicBezTo>
                  <a:cubicBezTo>
                    <a:pt x="132" y="44"/>
                    <a:pt x="106" y="18"/>
                    <a:pt x="7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2314895" y="4539880"/>
            <a:ext cx="2674862" cy="1410255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流程图: 文档 588"/>
          <p:cNvSpPr/>
          <p:nvPr/>
        </p:nvSpPr>
        <p:spPr>
          <a:xfrm>
            <a:off x="2497576" y="5523436"/>
            <a:ext cx="881746" cy="347269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箭头连接符 589"/>
          <p:cNvCxnSpPr>
            <a:stCxn id="37" idx="3"/>
            <a:endCxn id="22" idx="1"/>
          </p:cNvCxnSpPr>
          <p:nvPr/>
        </p:nvCxnSpPr>
        <p:spPr>
          <a:xfrm>
            <a:off x="2241497" y="5684988"/>
            <a:ext cx="256080" cy="1208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圆柱形 591"/>
          <p:cNvSpPr/>
          <p:nvPr/>
        </p:nvSpPr>
        <p:spPr>
          <a:xfrm>
            <a:off x="2499327" y="4730013"/>
            <a:ext cx="891930" cy="356340"/>
          </a:xfrm>
          <a:prstGeom prst="can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samples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25" name="直接箭头连接符 595"/>
          <p:cNvCxnSpPr>
            <a:stCxn id="41" idx="2"/>
            <a:endCxn id="22" idx="3"/>
          </p:cNvCxnSpPr>
          <p:nvPr/>
        </p:nvCxnSpPr>
        <p:spPr>
          <a:xfrm flipH="1">
            <a:off x="3379322" y="5128017"/>
            <a:ext cx="809113" cy="569054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596"/>
          <p:cNvCxnSpPr>
            <a:stCxn id="102" idx="3"/>
            <a:endCxn id="24" idx="2"/>
          </p:cNvCxnSpPr>
          <p:nvPr/>
        </p:nvCxnSpPr>
        <p:spPr>
          <a:xfrm>
            <a:off x="2213824" y="4903899"/>
            <a:ext cx="285503" cy="4284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7" name="组合 395"/>
          <p:cNvGrpSpPr/>
          <p:nvPr/>
        </p:nvGrpSpPr>
        <p:grpSpPr bwMode="auto">
          <a:xfrm>
            <a:off x="569176" y="5543330"/>
            <a:ext cx="266729" cy="265621"/>
            <a:chOff x="561975" y="1692276"/>
            <a:chExt cx="703263" cy="714375"/>
          </a:xfrm>
          <a:solidFill>
            <a:srgbClr val="1D1D1A"/>
          </a:solidFill>
        </p:grpSpPr>
        <p:sp>
          <p:nvSpPr>
            <p:cNvPr id="28" name="Oval 120"/>
            <p:cNvSpPr>
              <a:spLocks noChangeArrowheads="1"/>
            </p:cNvSpPr>
            <p:nvPr/>
          </p:nvSpPr>
          <p:spPr bwMode="auto">
            <a:xfrm>
              <a:off x="92710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Oval 121"/>
            <p:cNvSpPr>
              <a:spLocks noChangeArrowheads="1"/>
            </p:cNvSpPr>
            <p:nvPr/>
          </p:nvSpPr>
          <p:spPr bwMode="auto">
            <a:xfrm>
              <a:off x="84455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122"/>
            <p:cNvSpPr/>
            <p:nvPr/>
          </p:nvSpPr>
          <p:spPr bwMode="auto">
            <a:xfrm>
              <a:off x="561975" y="1692276"/>
              <a:ext cx="703263" cy="701675"/>
            </a:xfrm>
            <a:custGeom>
              <a:avLst/>
              <a:gdLst>
                <a:gd name="T0" fmla="*/ 2147483647 w 526"/>
                <a:gd name="T1" fmla="*/ 2147483647 h 525"/>
                <a:gd name="T2" fmla="*/ 2147483647 w 526"/>
                <a:gd name="T3" fmla="*/ 2147483647 h 525"/>
                <a:gd name="T4" fmla="*/ 0 w 526"/>
                <a:gd name="T5" fmla="*/ 2147483647 h 525"/>
                <a:gd name="T6" fmla="*/ 2147483647 w 526"/>
                <a:gd name="T7" fmla="*/ 0 h 525"/>
                <a:gd name="T8" fmla="*/ 2147483647 w 526"/>
                <a:gd name="T9" fmla="*/ 2147483647 h 525"/>
                <a:gd name="T10" fmla="*/ 2147483647 w 526"/>
                <a:gd name="T11" fmla="*/ 2147483647 h 525"/>
                <a:gd name="T12" fmla="*/ 2147483647 w 526"/>
                <a:gd name="T13" fmla="*/ 2147483647 h 525"/>
                <a:gd name="T14" fmla="*/ 2147483647 w 526"/>
                <a:gd name="T15" fmla="*/ 2147483647 h 525"/>
                <a:gd name="T16" fmla="*/ 2147483647 w 526"/>
                <a:gd name="T17" fmla="*/ 2147483647 h 525"/>
                <a:gd name="T18" fmla="*/ 2147483647 w 526"/>
                <a:gd name="T19" fmla="*/ 2147483647 h 525"/>
                <a:gd name="T20" fmla="*/ 2147483647 w 526"/>
                <a:gd name="T21" fmla="*/ 2147483647 h 525"/>
                <a:gd name="T22" fmla="*/ 2147483647 w 526"/>
                <a:gd name="T23" fmla="*/ 2147483647 h 525"/>
                <a:gd name="T24" fmla="*/ 2147483647 w 526"/>
                <a:gd name="T25" fmla="*/ 2147483647 h 525"/>
                <a:gd name="T26" fmla="*/ 2147483647 w 526"/>
                <a:gd name="T27" fmla="*/ 2147483647 h 5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6"/>
                <a:gd name="T43" fmla="*/ 0 h 525"/>
                <a:gd name="T44" fmla="*/ 526 w 526"/>
                <a:gd name="T45" fmla="*/ 525 h 5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6" h="525">
                  <a:moveTo>
                    <a:pt x="233" y="524"/>
                  </a:moveTo>
                  <a:cubicBezTo>
                    <a:pt x="232" y="524"/>
                    <a:pt x="232" y="524"/>
                    <a:pt x="232" y="524"/>
                  </a:cubicBezTo>
                  <a:cubicBezTo>
                    <a:pt x="99" y="509"/>
                    <a:pt x="0" y="396"/>
                    <a:pt x="0" y="263"/>
                  </a:cubicBezTo>
                  <a:cubicBezTo>
                    <a:pt x="0" y="118"/>
                    <a:pt x="118" y="0"/>
                    <a:pt x="263" y="0"/>
                  </a:cubicBezTo>
                  <a:cubicBezTo>
                    <a:pt x="408" y="0"/>
                    <a:pt x="526" y="118"/>
                    <a:pt x="526" y="263"/>
                  </a:cubicBezTo>
                  <a:cubicBezTo>
                    <a:pt x="526" y="395"/>
                    <a:pt x="427" y="507"/>
                    <a:pt x="296" y="524"/>
                  </a:cubicBezTo>
                  <a:cubicBezTo>
                    <a:pt x="291" y="525"/>
                    <a:pt x="286" y="521"/>
                    <a:pt x="286" y="516"/>
                  </a:cubicBezTo>
                  <a:cubicBezTo>
                    <a:pt x="285" y="511"/>
                    <a:pt x="289" y="507"/>
                    <a:pt x="293" y="506"/>
                  </a:cubicBezTo>
                  <a:cubicBezTo>
                    <a:pt x="416" y="491"/>
                    <a:pt x="508" y="386"/>
                    <a:pt x="508" y="263"/>
                  </a:cubicBezTo>
                  <a:cubicBezTo>
                    <a:pt x="508" y="128"/>
                    <a:pt x="398" y="18"/>
                    <a:pt x="263" y="18"/>
                  </a:cubicBezTo>
                  <a:cubicBezTo>
                    <a:pt x="128" y="18"/>
                    <a:pt x="18" y="128"/>
                    <a:pt x="18" y="263"/>
                  </a:cubicBezTo>
                  <a:cubicBezTo>
                    <a:pt x="18" y="387"/>
                    <a:pt x="111" y="492"/>
                    <a:pt x="234" y="506"/>
                  </a:cubicBezTo>
                  <a:cubicBezTo>
                    <a:pt x="239" y="507"/>
                    <a:pt x="242" y="511"/>
                    <a:pt x="242" y="516"/>
                  </a:cubicBezTo>
                  <a:cubicBezTo>
                    <a:pt x="241" y="521"/>
                    <a:pt x="237" y="524"/>
                    <a:pt x="233" y="5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374"/>
            <p:cNvSpPr/>
            <p:nvPr/>
          </p:nvSpPr>
          <p:spPr bwMode="auto">
            <a:xfrm>
              <a:off x="665163" y="1870075"/>
              <a:ext cx="355600" cy="434975"/>
            </a:xfrm>
            <a:custGeom>
              <a:avLst/>
              <a:gdLst>
                <a:gd name="T0" fmla="*/ 2147483647 w 266"/>
                <a:gd name="T1" fmla="*/ 2147483647 h 326"/>
                <a:gd name="T2" fmla="*/ 2147483647 w 266"/>
                <a:gd name="T3" fmla="*/ 2147483647 h 326"/>
                <a:gd name="T4" fmla="*/ 2147483647 w 266"/>
                <a:gd name="T5" fmla="*/ 2147483647 h 326"/>
                <a:gd name="T6" fmla="*/ 2147483647 w 266"/>
                <a:gd name="T7" fmla="*/ 2147483647 h 326"/>
                <a:gd name="T8" fmla="*/ 2147483647 w 266"/>
                <a:gd name="T9" fmla="*/ 2147483647 h 326"/>
                <a:gd name="T10" fmla="*/ 2147483647 w 266"/>
                <a:gd name="T11" fmla="*/ 2147483647 h 326"/>
                <a:gd name="T12" fmla="*/ 2147483647 w 266"/>
                <a:gd name="T13" fmla="*/ 2147483647 h 326"/>
                <a:gd name="T14" fmla="*/ 2147483647 w 266"/>
                <a:gd name="T15" fmla="*/ 2147483647 h 326"/>
                <a:gd name="T16" fmla="*/ 2147483647 w 266"/>
                <a:gd name="T17" fmla="*/ 2147483647 h 326"/>
                <a:gd name="T18" fmla="*/ 2147483647 w 266"/>
                <a:gd name="T19" fmla="*/ 2147483647 h 326"/>
                <a:gd name="T20" fmla="*/ 2147483647 w 266"/>
                <a:gd name="T21" fmla="*/ 2147483647 h 326"/>
                <a:gd name="T22" fmla="*/ 2147483647 w 266"/>
                <a:gd name="T23" fmla="*/ 2147483647 h 326"/>
                <a:gd name="T24" fmla="*/ 2147483647 w 266"/>
                <a:gd name="T25" fmla="*/ 2147483647 h 326"/>
                <a:gd name="T26" fmla="*/ 2147483647 w 266"/>
                <a:gd name="T27" fmla="*/ 2147483647 h 326"/>
                <a:gd name="T28" fmla="*/ 2147483647 w 266"/>
                <a:gd name="T29" fmla="*/ 2147483647 h 326"/>
                <a:gd name="T30" fmla="*/ 2147483647 w 266"/>
                <a:gd name="T31" fmla="*/ 2147483647 h 326"/>
                <a:gd name="T32" fmla="*/ 2147483647 w 266"/>
                <a:gd name="T33" fmla="*/ 2147483647 h 326"/>
                <a:gd name="T34" fmla="*/ 2147483647 w 266"/>
                <a:gd name="T35" fmla="*/ 2147483647 h 326"/>
                <a:gd name="T36" fmla="*/ 2147483647 w 266"/>
                <a:gd name="T37" fmla="*/ 2147483647 h 326"/>
                <a:gd name="T38" fmla="*/ 2147483647 w 266"/>
                <a:gd name="T39" fmla="*/ 2147483647 h 326"/>
                <a:gd name="T40" fmla="*/ 2147483647 w 266"/>
                <a:gd name="T41" fmla="*/ 2147483647 h 326"/>
                <a:gd name="T42" fmla="*/ 2147483647 w 266"/>
                <a:gd name="T43" fmla="*/ 2147483647 h 326"/>
                <a:gd name="T44" fmla="*/ 2147483647 w 266"/>
                <a:gd name="T45" fmla="*/ 2147483647 h 326"/>
                <a:gd name="T46" fmla="*/ 2147483647 w 266"/>
                <a:gd name="T47" fmla="*/ 2147483647 h 326"/>
                <a:gd name="T48" fmla="*/ 2147483647 w 266"/>
                <a:gd name="T49" fmla="*/ 2147483647 h 326"/>
                <a:gd name="T50" fmla="*/ 2147483647 w 266"/>
                <a:gd name="T51" fmla="*/ 2147483647 h 326"/>
                <a:gd name="T52" fmla="*/ 2147483647 w 266"/>
                <a:gd name="T53" fmla="*/ 2147483647 h 326"/>
                <a:gd name="T54" fmla="*/ 2147483647 w 266"/>
                <a:gd name="T55" fmla="*/ 2147483647 h 326"/>
                <a:gd name="T56" fmla="*/ 2147483647 w 266"/>
                <a:gd name="T57" fmla="*/ 2147483647 h 326"/>
                <a:gd name="T58" fmla="*/ 2147483647 w 266"/>
                <a:gd name="T59" fmla="*/ 2147483647 h 326"/>
                <a:gd name="T60" fmla="*/ 2147483647 w 266"/>
                <a:gd name="T61" fmla="*/ 2147483647 h 326"/>
                <a:gd name="T62" fmla="*/ 2147483647 w 266"/>
                <a:gd name="T63" fmla="*/ 2147483647 h 326"/>
                <a:gd name="T64" fmla="*/ 2147483647 w 266"/>
                <a:gd name="T65" fmla="*/ 2147483647 h 326"/>
                <a:gd name="T66" fmla="*/ 2147483647 w 266"/>
                <a:gd name="T67" fmla="*/ 2147483647 h 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6"/>
                <a:gd name="T103" fmla="*/ 0 h 326"/>
                <a:gd name="T104" fmla="*/ 266 w 266"/>
                <a:gd name="T105" fmla="*/ 326 h 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6" h="326">
                  <a:moveTo>
                    <a:pt x="177" y="326"/>
                  </a:moveTo>
                  <a:cubicBezTo>
                    <a:pt x="164" y="326"/>
                    <a:pt x="153" y="318"/>
                    <a:pt x="150" y="305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91" y="305"/>
                    <a:pt x="91" y="305"/>
                    <a:pt x="91" y="305"/>
                  </a:cubicBezTo>
                  <a:cubicBezTo>
                    <a:pt x="87" y="316"/>
                    <a:pt x="77" y="324"/>
                    <a:pt x="65" y="324"/>
                  </a:cubicBezTo>
                  <a:cubicBezTo>
                    <a:pt x="57" y="324"/>
                    <a:pt x="50" y="320"/>
                    <a:pt x="45" y="313"/>
                  </a:cubicBezTo>
                  <a:cubicBezTo>
                    <a:pt x="40" y="307"/>
                    <a:pt x="38" y="298"/>
                    <a:pt x="40" y="290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1" y="160"/>
                    <a:pt x="47" y="165"/>
                    <a:pt x="41" y="169"/>
                  </a:cubicBezTo>
                  <a:cubicBezTo>
                    <a:pt x="35" y="172"/>
                    <a:pt x="28" y="173"/>
                    <a:pt x="21" y="171"/>
                  </a:cubicBezTo>
                  <a:cubicBezTo>
                    <a:pt x="8" y="167"/>
                    <a:pt x="0" y="152"/>
                    <a:pt x="4" y="139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3"/>
                    <a:pt x="27" y="62"/>
                    <a:pt x="28" y="6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9" y="0"/>
                    <a:pt x="101" y="3"/>
                  </a:cubicBezTo>
                  <a:cubicBezTo>
                    <a:pt x="103" y="5"/>
                    <a:pt x="103" y="9"/>
                    <a:pt x="101" y="11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3" y="150"/>
                    <a:pt x="17" y="157"/>
                    <a:pt x="25" y="159"/>
                  </a:cubicBezTo>
                  <a:cubicBezTo>
                    <a:pt x="28" y="160"/>
                    <a:pt x="32" y="160"/>
                    <a:pt x="35" y="158"/>
                  </a:cubicBezTo>
                  <a:cubicBezTo>
                    <a:pt x="38" y="156"/>
                    <a:pt x="40" y="153"/>
                    <a:pt x="41" y="15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7" y="93"/>
                    <a:pt x="57" y="92"/>
                    <a:pt x="58" y="9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8" y="63"/>
                    <a:pt x="90" y="63"/>
                    <a:pt x="92" y="64"/>
                  </a:cubicBezTo>
                  <a:cubicBezTo>
                    <a:pt x="95" y="65"/>
                    <a:pt x="96" y="67"/>
                    <a:pt x="96" y="70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9"/>
                    <a:pt x="93" y="149"/>
                    <a:pt x="93" y="150"/>
                  </a:cubicBezTo>
                  <a:cubicBezTo>
                    <a:pt x="52" y="294"/>
                    <a:pt x="52" y="294"/>
                    <a:pt x="52" y="294"/>
                  </a:cubicBezTo>
                  <a:cubicBezTo>
                    <a:pt x="51" y="298"/>
                    <a:pt x="51" y="303"/>
                    <a:pt x="54" y="306"/>
                  </a:cubicBezTo>
                  <a:cubicBezTo>
                    <a:pt x="57" y="310"/>
                    <a:pt x="61" y="312"/>
                    <a:pt x="65" y="312"/>
                  </a:cubicBezTo>
                  <a:cubicBezTo>
                    <a:pt x="72" y="312"/>
                    <a:pt x="77" y="308"/>
                    <a:pt x="79" y="302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2"/>
                    <a:pt x="121" y="170"/>
                    <a:pt x="124" y="170"/>
                  </a:cubicBezTo>
                  <a:cubicBezTo>
                    <a:pt x="126" y="170"/>
                    <a:pt x="129" y="172"/>
                    <a:pt x="129" y="174"/>
                  </a:cubicBezTo>
                  <a:cubicBezTo>
                    <a:pt x="162" y="302"/>
                    <a:pt x="162" y="302"/>
                    <a:pt x="162" y="302"/>
                  </a:cubicBezTo>
                  <a:cubicBezTo>
                    <a:pt x="163" y="310"/>
                    <a:pt x="170" y="314"/>
                    <a:pt x="177" y="314"/>
                  </a:cubicBezTo>
                  <a:cubicBezTo>
                    <a:pt x="182" y="314"/>
                    <a:pt x="187" y="312"/>
                    <a:pt x="190" y="308"/>
                  </a:cubicBezTo>
                  <a:cubicBezTo>
                    <a:pt x="193" y="304"/>
                    <a:pt x="194" y="299"/>
                    <a:pt x="192" y="294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154" y="153"/>
                    <a:pt x="154" y="153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3"/>
                    <a:pt x="158" y="61"/>
                    <a:pt x="160" y="60"/>
                  </a:cubicBezTo>
                  <a:cubicBezTo>
                    <a:pt x="162" y="59"/>
                    <a:pt x="165" y="60"/>
                    <a:pt x="167" y="62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30" y="123"/>
                    <a:pt x="230" y="123"/>
                    <a:pt x="230" y="123"/>
                  </a:cubicBezTo>
                  <a:cubicBezTo>
                    <a:pt x="233" y="125"/>
                    <a:pt x="236" y="125"/>
                    <a:pt x="240" y="125"/>
                  </a:cubicBezTo>
                  <a:cubicBezTo>
                    <a:pt x="244" y="124"/>
                    <a:pt x="247" y="122"/>
                    <a:pt x="249" y="118"/>
                  </a:cubicBezTo>
                  <a:cubicBezTo>
                    <a:pt x="252" y="112"/>
                    <a:pt x="250" y="104"/>
                    <a:pt x="244" y="100"/>
                  </a:cubicBezTo>
                  <a:cubicBezTo>
                    <a:pt x="211" y="79"/>
                    <a:pt x="211" y="79"/>
                    <a:pt x="211" y="79"/>
                  </a:cubicBezTo>
                  <a:cubicBezTo>
                    <a:pt x="211" y="79"/>
                    <a:pt x="210" y="79"/>
                    <a:pt x="210" y="78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3" y="8"/>
                    <a:pt x="154" y="4"/>
                    <a:pt x="156" y="2"/>
                  </a:cubicBezTo>
                  <a:cubicBezTo>
                    <a:pt x="159" y="0"/>
                    <a:pt x="163" y="1"/>
                    <a:pt x="165" y="3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62" y="97"/>
                    <a:pt x="266" y="112"/>
                    <a:pt x="259" y="124"/>
                  </a:cubicBezTo>
                  <a:cubicBezTo>
                    <a:pt x="255" y="130"/>
                    <a:pt x="250" y="135"/>
                    <a:pt x="243" y="136"/>
                  </a:cubicBezTo>
                  <a:cubicBezTo>
                    <a:pt x="236" y="138"/>
                    <a:pt x="229" y="137"/>
                    <a:pt x="223" y="133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12"/>
                    <a:pt x="191" y="111"/>
                    <a:pt x="191" y="111"/>
                  </a:cubicBezTo>
                  <a:cubicBezTo>
                    <a:pt x="167" y="82"/>
                    <a:pt x="167" y="82"/>
                    <a:pt x="167" y="8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204" y="291"/>
                    <a:pt x="204" y="291"/>
                    <a:pt x="204" y="291"/>
                  </a:cubicBezTo>
                  <a:cubicBezTo>
                    <a:pt x="206" y="300"/>
                    <a:pt x="204" y="308"/>
                    <a:pt x="199" y="315"/>
                  </a:cubicBezTo>
                  <a:cubicBezTo>
                    <a:pt x="194" y="322"/>
                    <a:pt x="186" y="326"/>
                    <a:pt x="177" y="3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375"/>
            <p:cNvSpPr>
              <a:spLocks noEditPoints="1"/>
            </p:cNvSpPr>
            <p:nvPr/>
          </p:nvSpPr>
          <p:spPr bwMode="auto">
            <a:xfrm>
              <a:off x="766763" y="1765300"/>
              <a:ext cx="141287" cy="138113"/>
            </a:xfrm>
            <a:custGeom>
              <a:avLst/>
              <a:gdLst>
                <a:gd name="T0" fmla="*/ 2147483647 w 105"/>
                <a:gd name="T1" fmla="*/ 2147483647 h 103"/>
                <a:gd name="T2" fmla="*/ 0 w 105"/>
                <a:gd name="T3" fmla="*/ 2147483647 h 103"/>
                <a:gd name="T4" fmla="*/ 2147483647 w 105"/>
                <a:gd name="T5" fmla="*/ 0 h 103"/>
                <a:gd name="T6" fmla="*/ 2147483647 w 105"/>
                <a:gd name="T7" fmla="*/ 2147483647 h 103"/>
                <a:gd name="T8" fmla="*/ 2147483647 w 105"/>
                <a:gd name="T9" fmla="*/ 2147483647 h 103"/>
                <a:gd name="T10" fmla="*/ 2147483647 w 105"/>
                <a:gd name="T11" fmla="*/ 2147483647 h 103"/>
                <a:gd name="T12" fmla="*/ 2147483647 w 105"/>
                <a:gd name="T13" fmla="*/ 2147483647 h 103"/>
                <a:gd name="T14" fmla="*/ 2147483647 w 105"/>
                <a:gd name="T15" fmla="*/ 2147483647 h 103"/>
                <a:gd name="T16" fmla="*/ 2147483647 w 105"/>
                <a:gd name="T17" fmla="*/ 2147483647 h 103"/>
                <a:gd name="T18" fmla="*/ 2147483647 w 105"/>
                <a:gd name="T19" fmla="*/ 214748364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03"/>
                <a:gd name="T32" fmla="*/ 105 w 105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03">
                  <a:moveTo>
                    <a:pt x="52" y="103"/>
                  </a:move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  <a:cubicBezTo>
                    <a:pt x="105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3"/>
                    <a:pt x="30" y="91"/>
                    <a:pt x="52" y="91"/>
                  </a:cubicBezTo>
                  <a:cubicBezTo>
                    <a:pt x="75" y="91"/>
                    <a:pt x="93" y="73"/>
                    <a:pt x="93" y="52"/>
                  </a:cubicBezTo>
                  <a:cubicBezTo>
                    <a:pt x="93" y="30"/>
                    <a:pt x="75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376"/>
            <p:cNvSpPr/>
            <p:nvPr/>
          </p:nvSpPr>
          <p:spPr bwMode="auto">
            <a:xfrm>
              <a:off x="884238" y="2009775"/>
              <a:ext cx="307975" cy="303213"/>
            </a:xfrm>
            <a:custGeom>
              <a:avLst/>
              <a:gdLst>
                <a:gd name="T0" fmla="*/ 2147483647 w 230"/>
                <a:gd name="T1" fmla="*/ 2147483647 h 227"/>
                <a:gd name="T2" fmla="*/ 2147483647 w 230"/>
                <a:gd name="T3" fmla="*/ 2147483647 h 227"/>
                <a:gd name="T4" fmla="*/ 2147483647 w 230"/>
                <a:gd name="T5" fmla="*/ 2147483647 h 227"/>
                <a:gd name="T6" fmla="*/ 2147483647 w 230"/>
                <a:gd name="T7" fmla="*/ 2147483647 h 227"/>
                <a:gd name="T8" fmla="*/ 2147483647 w 230"/>
                <a:gd name="T9" fmla="*/ 2147483647 h 227"/>
                <a:gd name="T10" fmla="*/ 2147483647 w 230"/>
                <a:gd name="T11" fmla="*/ 2147483647 h 227"/>
                <a:gd name="T12" fmla="*/ 2147483647 w 230"/>
                <a:gd name="T13" fmla="*/ 2147483647 h 227"/>
                <a:gd name="T14" fmla="*/ 2147483647 w 230"/>
                <a:gd name="T15" fmla="*/ 2147483647 h 227"/>
                <a:gd name="T16" fmla="*/ 2147483647 w 230"/>
                <a:gd name="T17" fmla="*/ 2147483647 h 227"/>
                <a:gd name="T18" fmla="*/ 2147483647 w 230"/>
                <a:gd name="T19" fmla="*/ 2147483647 h 227"/>
                <a:gd name="T20" fmla="*/ 2147483647 w 230"/>
                <a:gd name="T21" fmla="*/ 2147483647 h 227"/>
                <a:gd name="T22" fmla="*/ 2147483647 w 230"/>
                <a:gd name="T23" fmla="*/ 2147483647 h 227"/>
                <a:gd name="T24" fmla="*/ 2147483647 w 230"/>
                <a:gd name="T25" fmla="*/ 2147483647 h 227"/>
                <a:gd name="T26" fmla="*/ 2147483647 w 230"/>
                <a:gd name="T27" fmla="*/ 2147483647 h 227"/>
                <a:gd name="T28" fmla="*/ 2147483647 w 230"/>
                <a:gd name="T29" fmla="*/ 2147483647 h 227"/>
                <a:gd name="T30" fmla="*/ 2147483647 w 230"/>
                <a:gd name="T31" fmla="*/ 2147483647 h 227"/>
                <a:gd name="T32" fmla="*/ 2147483647 w 230"/>
                <a:gd name="T33" fmla="*/ 2147483647 h 227"/>
                <a:gd name="T34" fmla="*/ 2147483647 w 230"/>
                <a:gd name="T35" fmla="*/ 2147483647 h 227"/>
                <a:gd name="T36" fmla="*/ 2147483647 w 230"/>
                <a:gd name="T37" fmla="*/ 2147483647 h 227"/>
                <a:gd name="T38" fmla="*/ 2147483647 w 230"/>
                <a:gd name="T39" fmla="*/ 2147483647 h 227"/>
                <a:gd name="T40" fmla="*/ 2147483647 w 230"/>
                <a:gd name="T41" fmla="*/ 2147483647 h 227"/>
                <a:gd name="T42" fmla="*/ 2147483647 w 230"/>
                <a:gd name="T43" fmla="*/ 2147483647 h 227"/>
                <a:gd name="T44" fmla="*/ 2147483647 w 230"/>
                <a:gd name="T45" fmla="*/ 2147483647 h 227"/>
                <a:gd name="T46" fmla="*/ 2147483647 w 230"/>
                <a:gd name="T47" fmla="*/ 2147483647 h 227"/>
                <a:gd name="T48" fmla="*/ 2147483647 w 230"/>
                <a:gd name="T49" fmla="*/ 2147483647 h 227"/>
                <a:gd name="T50" fmla="*/ 2147483647 w 230"/>
                <a:gd name="T51" fmla="*/ 2147483647 h 227"/>
                <a:gd name="T52" fmla="*/ 2147483647 w 230"/>
                <a:gd name="T53" fmla="*/ 2147483647 h 227"/>
                <a:gd name="T54" fmla="*/ 2147483647 w 230"/>
                <a:gd name="T55" fmla="*/ 2147483647 h 227"/>
                <a:gd name="T56" fmla="*/ 2147483647 w 230"/>
                <a:gd name="T57" fmla="*/ 2147483647 h 227"/>
                <a:gd name="T58" fmla="*/ 2147483647 w 230"/>
                <a:gd name="T59" fmla="*/ 2147483647 h 227"/>
                <a:gd name="T60" fmla="*/ 2147483647 w 230"/>
                <a:gd name="T61" fmla="*/ 2147483647 h 227"/>
                <a:gd name="T62" fmla="*/ 2147483647 w 230"/>
                <a:gd name="T63" fmla="*/ 2147483647 h 227"/>
                <a:gd name="T64" fmla="*/ 2147483647 w 230"/>
                <a:gd name="T65" fmla="*/ 2147483647 h 227"/>
                <a:gd name="T66" fmla="*/ 2147483647 w 230"/>
                <a:gd name="T67" fmla="*/ 2147483647 h 227"/>
                <a:gd name="T68" fmla="*/ 2147483647 w 230"/>
                <a:gd name="T69" fmla="*/ 2147483647 h 227"/>
                <a:gd name="T70" fmla="*/ 2147483647 w 230"/>
                <a:gd name="T71" fmla="*/ 2147483647 h 227"/>
                <a:gd name="T72" fmla="*/ 2147483647 w 230"/>
                <a:gd name="T73" fmla="*/ 2147483647 h 227"/>
                <a:gd name="T74" fmla="*/ 2147483647 w 230"/>
                <a:gd name="T75" fmla="*/ 2147483647 h 227"/>
                <a:gd name="T76" fmla="*/ 2147483647 w 230"/>
                <a:gd name="T77" fmla="*/ 2147483647 h 227"/>
                <a:gd name="T78" fmla="*/ 2147483647 w 230"/>
                <a:gd name="T79" fmla="*/ 2147483647 h 227"/>
                <a:gd name="T80" fmla="*/ 2147483647 w 230"/>
                <a:gd name="T81" fmla="*/ 2147483647 h 227"/>
                <a:gd name="T82" fmla="*/ 2147483647 w 230"/>
                <a:gd name="T83" fmla="*/ 2147483647 h 227"/>
                <a:gd name="T84" fmla="*/ 2147483647 w 230"/>
                <a:gd name="T85" fmla="*/ 2147483647 h 227"/>
                <a:gd name="T86" fmla="*/ 2147483647 w 230"/>
                <a:gd name="T87" fmla="*/ 2147483647 h 227"/>
                <a:gd name="T88" fmla="*/ 2147483647 w 230"/>
                <a:gd name="T89" fmla="*/ 2147483647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0"/>
                <a:gd name="T136" fmla="*/ 0 h 227"/>
                <a:gd name="T137" fmla="*/ 230 w 230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0" h="227">
                  <a:moveTo>
                    <a:pt x="133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09" y="227"/>
                    <a:pt x="106" y="224"/>
                    <a:pt x="106" y="221"/>
                  </a:cubicBezTo>
                  <a:cubicBezTo>
                    <a:pt x="106" y="221"/>
                    <a:pt x="102" y="167"/>
                    <a:pt x="97" y="150"/>
                  </a:cubicBezTo>
                  <a:cubicBezTo>
                    <a:pt x="97" y="147"/>
                    <a:pt x="94" y="139"/>
                    <a:pt x="85" y="141"/>
                  </a:cubicBezTo>
                  <a:cubicBezTo>
                    <a:pt x="83" y="141"/>
                    <a:pt x="81" y="141"/>
                    <a:pt x="79" y="142"/>
                  </a:cubicBezTo>
                  <a:cubicBezTo>
                    <a:pt x="65" y="145"/>
                    <a:pt x="47" y="149"/>
                    <a:pt x="21" y="148"/>
                  </a:cubicBezTo>
                  <a:cubicBezTo>
                    <a:pt x="18" y="148"/>
                    <a:pt x="15" y="145"/>
                    <a:pt x="15" y="141"/>
                  </a:cubicBezTo>
                  <a:cubicBezTo>
                    <a:pt x="15" y="138"/>
                    <a:pt x="18" y="136"/>
                    <a:pt x="22" y="136"/>
                  </a:cubicBezTo>
                  <a:cubicBezTo>
                    <a:pt x="46" y="137"/>
                    <a:pt x="62" y="133"/>
                    <a:pt x="77" y="130"/>
                  </a:cubicBezTo>
                  <a:cubicBezTo>
                    <a:pt x="79" y="130"/>
                    <a:pt x="81" y="129"/>
                    <a:pt x="83" y="129"/>
                  </a:cubicBezTo>
                  <a:cubicBezTo>
                    <a:pt x="95" y="126"/>
                    <a:pt x="106" y="134"/>
                    <a:pt x="109" y="147"/>
                  </a:cubicBezTo>
                  <a:cubicBezTo>
                    <a:pt x="113" y="162"/>
                    <a:pt x="116" y="200"/>
                    <a:pt x="117" y="215"/>
                  </a:cubicBezTo>
                  <a:cubicBezTo>
                    <a:pt x="127" y="215"/>
                    <a:pt x="127" y="215"/>
                    <a:pt x="127" y="215"/>
                  </a:cubicBezTo>
                  <a:cubicBezTo>
                    <a:pt x="127" y="193"/>
                    <a:pt x="129" y="125"/>
                    <a:pt x="145" y="105"/>
                  </a:cubicBezTo>
                  <a:cubicBezTo>
                    <a:pt x="162" y="83"/>
                    <a:pt x="171" y="82"/>
                    <a:pt x="183" y="82"/>
                  </a:cubicBezTo>
                  <a:cubicBezTo>
                    <a:pt x="189" y="83"/>
                    <a:pt x="194" y="83"/>
                    <a:pt x="202" y="79"/>
                  </a:cubicBezTo>
                  <a:cubicBezTo>
                    <a:pt x="213" y="75"/>
                    <a:pt x="218" y="57"/>
                    <a:pt x="217" y="53"/>
                  </a:cubicBezTo>
                  <a:cubicBezTo>
                    <a:pt x="215" y="52"/>
                    <a:pt x="208" y="52"/>
                    <a:pt x="204" y="51"/>
                  </a:cubicBezTo>
                  <a:cubicBezTo>
                    <a:pt x="193" y="51"/>
                    <a:pt x="180" y="50"/>
                    <a:pt x="176" y="40"/>
                  </a:cubicBezTo>
                  <a:cubicBezTo>
                    <a:pt x="170" y="25"/>
                    <a:pt x="153" y="26"/>
                    <a:pt x="152" y="26"/>
                  </a:cubicBezTo>
                  <a:cubicBezTo>
                    <a:pt x="151" y="26"/>
                    <a:pt x="149" y="26"/>
                    <a:pt x="148" y="25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6" y="34"/>
                    <a:pt x="136" y="35"/>
                  </a:cubicBezTo>
                  <a:cubicBezTo>
                    <a:pt x="132" y="42"/>
                    <a:pt x="118" y="65"/>
                    <a:pt x="109" y="69"/>
                  </a:cubicBezTo>
                  <a:cubicBezTo>
                    <a:pt x="97" y="75"/>
                    <a:pt x="45" y="80"/>
                    <a:pt x="6" y="77"/>
                  </a:cubicBezTo>
                  <a:cubicBezTo>
                    <a:pt x="3" y="77"/>
                    <a:pt x="0" y="74"/>
                    <a:pt x="1" y="70"/>
                  </a:cubicBezTo>
                  <a:cubicBezTo>
                    <a:pt x="1" y="67"/>
                    <a:pt x="4" y="65"/>
                    <a:pt x="7" y="65"/>
                  </a:cubicBezTo>
                  <a:cubicBezTo>
                    <a:pt x="47" y="68"/>
                    <a:pt x="96" y="62"/>
                    <a:pt x="104" y="58"/>
                  </a:cubicBezTo>
                  <a:cubicBezTo>
                    <a:pt x="108" y="57"/>
                    <a:pt x="117" y="43"/>
                    <a:pt x="124" y="31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5"/>
                    <a:pt x="122" y="3"/>
                    <a:pt x="124" y="1"/>
                  </a:cubicBezTo>
                  <a:cubicBezTo>
                    <a:pt x="125" y="0"/>
                    <a:pt x="128" y="0"/>
                    <a:pt x="130" y="1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63" y="14"/>
                    <a:pt x="181" y="18"/>
                    <a:pt x="187" y="36"/>
                  </a:cubicBezTo>
                  <a:cubicBezTo>
                    <a:pt x="188" y="38"/>
                    <a:pt x="199" y="39"/>
                    <a:pt x="205" y="39"/>
                  </a:cubicBezTo>
                  <a:cubicBezTo>
                    <a:pt x="214" y="40"/>
                    <a:pt x="223" y="40"/>
                    <a:pt x="227" y="46"/>
                  </a:cubicBezTo>
                  <a:cubicBezTo>
                    <a:pt x="230" y="50"/>
                    <a:pt x="229" y="58"/>
                    <a:pt x="228" y="63"/>
                  </a:cubicBezTo>
                  <a:cubicBezTo>
                    <a:pt x="225" y="72"/>
                    <a:pt x="218" y="86"/>
                    <a:pt x="207" y="90"/>
                  </a:cubicBezTo>
                  <a:cubicBezTo>
                    <a:pt x="196" y="95"/>
                    <a:pt x="189" y="95"/>
                    <a:pt x="183" y="94"/>
                  </a:cubicBezTo>
                  <a:cubicBezTo>
                    <a:pt x="175" y="94"/>
                    <a:pt x="169" y="94"/>
                    <a:pt x="154" y="113"/>
                  </a:cubicBezTo>
                  <a:cubicBezTo>
                    <a:pt x="141" y="129"/>
                    <a:pt x="139" y="196"/>
                    <a:pt x="139" y="221"/>
                  </a:cubicBezTo>
                  <a:cubicBezTo>
                    <a:pt x="139" y="222"/>
                    <a:pt x="138" y="224"/>
                    <a:pt x="137" y="225"/>
                  </a:cubicBezTo>
                  <a:cubicBezTo>
                    <a:pt x="136" y="226"/>
                    <a:pt x="134" y="227"/>
                    <a:pt x="133" y="2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377"/>
            <p:cNvSpPr/>
            <p:nvPr/>
          </p:nvSpPr>
          <p:spPr bwMode="auto">
            <a:xfrm>
              <a:off x="1060450" y="2165350"/>
              <a:ext cx="61912" cy="122238"/>
            </a:xfrm>
            <a:custGeom>
              <a:avLst/>
              <a:gdLst>
                <a:gd name="T0" fmla="*/ 2147483647 w 47"/>
                <a:gd name="T1" fmla="*/ 2147483647 h 92"/>
                <a:gd name="T2" fmla="*/ 2147483647 w 47"/>
                <a:gd name="T3" fmla="*/ 2147483647 h 92"/>
                <a:gd name="T4" fmla="*/ 2147483647 w 47"/>
                <a:gd name="T5" fmla="*/ 2147483647 h 92"/>
                <a:gd name="T6" fmla="*/ 2147483647 w 47"/>
                <a:gd name="T7" fmla="*/ 2147483647 h 92"/>
                <a:gd name="T8" fmla="*/ 2147483647 w 47"/>
                <a:gd name="T9" fmla="*/ 2147483647 h 92"/>
                <a:gd name="T10" fmla="*/ 2147483647 w 47"/>
                <a:gd name="T11" fmla="*/ 2147483647 h 92"/>
                <a:gd name="T12" fmla="*/ 2147483647 w 47"/>
                <a:gd name="T13" fmla="*/ 2147483647 h 92"/>
                <a:gd name="T14" fmla="*/ 2147483647 w 47"/>
                <a:gd name="T15" fmla="*/ 2147483647 h 92"/>
                <a:gd name="T16" fmla="*/ 2147483647 w 47"/>
                <a:gd name="T17" fmla="*/ 2147483647 h 92"/>
                <a:gd name="T18" fmla="*/ 2147483647 w 47"/>
                <a:gd name="T19" fmla="*/ 2147483647 h 92"/>
                <a:gd name="T20" fmla="*/ 2147483647 w 47"/>
                <a:gd name="T21" fmla="*/ 2147483647 h 92"/>
                <a:gd name="T22" fmla="*/ 2147483647 w 47"/>
                <a:gd name="T23" fmla="*/ 2147483647 h 92"/>
                <a:gd name="T24" fmla="*/ 2147483647 w 47"/>
                <a:gd name="T25" fmla="*/ 2147483647 h 92"/>
                <a:gd name="T26" fmla="*/ 2147483647 w 47"/>
                <a:gd name="T27" fmla="*/ 2147483647 h 92"/>
                <a:gd name="T28" fmla="*/ 2147483647 w 47"/>
                <a:gd name="T29" fmla="*/ 2147483647 h 92"/>
                <a:gd name="T30" fmla="*/ 2147483647 w 47"/>
                <a:gd name="T31" fmla="*/ 2147483647 h 92"/>
                <a:gd name="T32" fmla="*/ 2147483647 w 47"/>
                <a:gd name="T33" fmla="*/ 2147483647 h 92"/>
                <a:gd name="T34" fmla="*/ 2147483647 w 47"/>
                <a:gd name="T35" fmla="*/ 2147483647 h 92"/>
                <a:gd name="T36" fmla="*/ 2147483647 w 47"/>
                <a:gd name="T37" fmla="*/ 2147483647 h 92"/>
                <a:gd name="T38" fmla="*/ 2147483647 w 47"/>
                <a:gd name="T39" fmla="*/ 2147483647 h 92"/>
                <a:gd name="T40" fmla="*/ 2147483647 w 47"/>
                <a:gd name="T41" fmla="*/ 2147483647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92"/>
                <a:gd name="T65" fmla="*/ 47 w 47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92">
                  <a:moveTo>
                    <a:pt x="37" y="92"/>
                  </a:moveTo>
                  <a:cubicBezTo>
                    <a:pt x="37" y="92"/>
                    <a:pt x="36" y="92"/>
                    <a:pt x="36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5" y="86"/>
                    <a:pt x="15" y="8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6"/>
                    <a:pt x="0" y="32"/>
                    <a:pt x="1" y="29"/>
                  </a:cubicBezTo>
                  <a:cubicBezTo>
                    <a:pt x="3" y="27"/>
                    <a:pt x="7" y="26"/>
                    <a:pt x="10" y="2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5" y="39"/>
                    <a:pt x="25" y="41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0"/>
                    <a:pt x="5" y="6"/>
                    <a:pt x="7" y="4"/>
                  </a:cubicBezTo>
                  <a:cubicBezTo>
                    <a:pt x="9" y="1"/>
                    <a:pt x="12" y="0"/>
                    <a:pt x="15" y="2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2"/>
                    <a:pt x="47" y="24"/>
                    <a:pt x="47" y="2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8"/>
                    <a:pt x="42" y="90"/>
                    <a:pt x="41" y="91"/>
                  </a:cubicBezTo>
                  <a:cubicBezTo>
                    <a:pt x="40" y="92"/>
                    <a:pt x="38" y="92"/>
                    <a:pt x="3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378"/>
            <p:cNvSpPr/>
            <p:nvPr/>
          </p:nvSpPr>
          <p:spPr bwMode="auto">
            <a:xfrm>
              <a:off x="993775" y="2025650"/>
              <a:ext cx="115887" cy="120650"/>
            </a:xfrm>
            <a:custGeom>
              <a:avLst/>
              <a:gdLst>
                <a:gd name="T0" fmla="*/ 2147483647 w 86"/>
                <a:gd name="T1" fmla="*/ 2147483647 h 90"/>
                <a:gd name="T2" fmla="*/ 2147483647 w 86"/>
                <a:gd name="T3" fmla="*/ 2147483647 h 90"/>
                <a:gd name="T4" fmla="*/ 2147483647 w 86"/>
                <a:gd name="T5" fmla="*/ 2147483647 h 90"/>
                <a:gd name="T6" fmla="*/ 2147483647 w 86"/>
                <a:gd name="T7" fmla="*/ 2147483647 h 90"/>
                <a:gd name="T8" fmla="*/ 2147483647 w 86"/>
                <a:gd name="T9" fmla="*/ 2147483647 h 90"/>
                <a:gd name="T10" fmla="*/ 2147483647 w 86"/>
                <a:gd name="T11" fmla="*/ 2147483647 h 90"/>
                <a:gd name="T12" fmla="*/ 2147483647 w 86"/>
                <a:gd name="T13" fmla="*/ 2147483647 h 90"/>
                <a:gd name="T14" fmla="*/ 2147483647 w 86"/>
                <a:gd name="T15" fmla="*/ 2147483647 h 90"/>
                <a:gd name="T16" fmla="*/ 2147483647 w 86"/>
                <a:gd name="T17" fmla="*/ 2147483647 h 90"/>
                <a:gd name="T18" fmla="*/ 2147483647 w 86"/>
                <a:gd name="T19" fmla="*/ 2147483647 h 90"/>
                <a:gd name="T20" fmla="*/ 2147483647 w 86"/>
                <a:gd name="T21" fmla="*/ 2147483647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90"/>
                <a:gd name="T35" fmla="*/ 86 w 86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90">
                  <a:moveTo>
                    <a:pt x="80" y="90"/>
                  </a:moveTo>
                  <a:cubicBezTo>
                    <a:pt x="79" y="90"/>
                    <a:pt x="79" y="90"/>
                    <a:pt x="78" y="90"/>
                  </a:cubicBezTo>
                  <a:cubicBezTo>
                    <a:pt x="37" y="81"/>
                    <a:pt x="32" y="50"/>
                    <a:pt x="31" y="4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5"/>
                    <a:pt x="43" y="37"/>
                    <a:pt x="43" y="39"/>
                  </a:cubicBezTo>
                  <a:cubicBezTo>
                    <a:pt x="43" y="40"/>
                    <a:pt x="42" y="70"/>
                    <a:pt x="81" y="78"/>
                  </a:cubicBezTo>
                  <a:cubicBezTo>
                    <a:pt x="84" y="79"/>
                    <a:pt x="86" y="82"/>
                    <a:pt x="85" y="85"/>
                  </a:cubicBezTo>
                  <a:cubicBezTo>
                    <a:pt x="85" y="88"/>
                    <a:pt x="82" y="90"/>
                    <a:pt x="8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9" y="5543330"/>
            <a:ext cx="163534" cy="272757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1564638" y="5419841"/>
            <a:ext cx="676859" cy="530294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8" name="直接箭头连接符 600"/>
          <p:cNvCxnSpPr>
            <a:endCxn id="36" idx="1"/>
          </p:cNvCxnSpPr>
          <p:nvPr/>
        </p:nvCxnSpPr>
        <p:spPr>
          <a:xfrm>
            <a:off x="824676" y="5673779"/>
            <a:ext cx="178883" cy="5929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601"/>
          <p:cNvCxnSpPr>
            <a:stCxn id="36" idx="3"/>
            <a:endCxn id="37" idx="1"/>
          </p:cNvCxnSpPr>
          <p:nvPr/>
        </p:nvCxnSpPr>
        <p:spPr>
          <a:xfrm>
            <a:off x="1167094" y="5679708"/>
            <a:ext cx="397545" cy="528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602"/>
          <p:cNvCxnSpPr>
            <a:stCxn id="37" idx="1"/>
          </p:cNvCxnSpPr>
          <p:nvPr/>
        </p:nvCxnSpPr>
        <p:spPr>
          <a:xfrm flipH="1" flipV="1">
            <a:off x="1024384" y="4360002"/>
            <a:ext cx="540254" cy="1324986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圆角矩形 40"/>
          <p:cNvSpPr/>
          <p:nvPr/>
        </p:nvSpPr>
        <p:spPr>
          <a:xfrm>
            <a:off x="3558390" y="4676855"/>
            <a:ext cx="1260089" cy="451162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incre-training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42" name="直接箭头连接符 604"/>
          <p:cNvCxnSpPr>
            <a:stCxn id="24" idx="4"/>
            <a:endCxn id="41" idx="1"/>
          </p:cNvCxnSpPr>
          <p:nvPr/>
        </p:nvCxnSpPr>
        <p:spPr>
          <a:xfrm flipV="1">
            <a:off x="3391257" y="4902436"/>
            <a:ext cx="167133" cy="574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606"/>
          <p:cNvCxnSpPr>
            <a:stCxn id="22" idx="0"/>
            <a:endCxn id="24" idx="3"/>
          </p:cNvCxnSpPr>
          <p:nvPr/>
        </p:nvCxnSpPr>
        <p:spPr>
          <a:xfrm flipV="1">
            <a:off x="2938449" y="5086353"/>
            <a:ext cx="6843" cy="43708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流程图: 文档 608"/>
          <p:cNvSpPr/>
          <p:nvPr/>
        </p:nvSpPr>
        <p:spPr>
          <a:xfrm>
            <a:off x="2572664" y="3022596"/>
            <a:ext cx="760092" cy="347269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 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5" name="直接箭头连接符 609"/>
          <p:cNvCxnSpPr>
            <a:stCxn id="76" idx="3"/>
            <a:endCxn id="44" idx="1"/>
          </p:cNvCxnSpPr>
          <p:nvPr/>
        </p:nvCxnSpPr>
        <p:spPr>
          <a:xfrm flipV="1">
            <a:off x="2209828" y="3196231"/>
            <a:ext cx="362835" cy="972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6" name="圆柱形 611"/>
          <p:cNvSpPr/>
          <p:nvPr/>
        </p:nvSpPr>
        <p:spPr>
          <a:xfrm>
            <a:off x="2554479" y="3711363"/>
            <a:ext cx="798957" cy="356340"/>
          </a:xfrm>
          <a:prstGeom prst="can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samples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47" name="直接箭头连接符 614"/>
          <p:cNvCxnSpPr>
            <a:stCxn id="101" idx="3"/>
            <a:endCxn id="46" idx="2"/>
          </p:cNvCxnSpPr>
          <p:nvPr/>
        </p:nvCxnSpPr>
        <p:spPr>
          <a:xfrm flipV="1">
            <a:off x="2241497" y="3889533"/>
            <a:ext cx="312982" cy="121414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8" name="组合 639"/>
          <p:cNvGrpSpPr/>
          <p:nvPr/>
        </p:nvGrpSpPr>
        <p:grpSpPr bwMode="auto">
          <a:xfrm>
            <a:off x="619083" y="4253785"/>
            <a:ext cx="363613" cy="326884"/>
            <a:chOff x="4611688" y="2801938"/>
            <a:chExt cx="684212" cy="565150"/>
          </a:xfrm>
          <a:solidFill>
            <a:srgbClr val="1D1D1A"/>
          </a:solidFill>
        </p:grpSpPr>
        <p:sp>
          <p:nvSpPr>
            <p:cNvPr id="49" name="Oval 550"/>
            <p:cNvSpPr>
              <a:spLocks noChangeArrowheads="1"/>
            </p:cNvSpPr>
            <p:nvPr/>
          </p:nvSpPr>
          <p:spPr bwMode="auto">
            <a:xfrm>
              <a:off x="5189538" y="3173413"/>
              <a:ext cx="55563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Oval 551"/>
            <p:cNvSpPr>
              <a:spLocks noChangeArrowheads="1"/>
            </p:cNvSpPr>
            <p:nvPr/>
          </p:nvSpPr>
          <p:spPr bwMode="auto">
            <a:xfrm>
              <a:off x="5108575" y="3173413"/>
              <a:ext cx="53975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552"/>
            <p:cNvSpPr>
              <a:spLocks noEditPoints="1"/>
            </p:cNvSpPr>
            <p:nvPr/>
          </p:nvSpPr>
          <p:spPr bwMode="auto">
            <a:xfrm>
              <a:off x="4884738" y="2925763"/>
              <a:ext cx="138113" cy="138113"/>
            </a:xfrm>
            <a:custGeom>
              <a:avLst/>
              <a:gdLst>
                <a:gd name="T0" fmla="*/ 2147483647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0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64"/>
                <a:gd name="T32" fmla="*/ 64 w 6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64">
                  <a:moveTo>
                    <a:pt x="32" y="64"/>
                  </a:moveTo>
                  <a:cubicBezTo>
                    <a:pt x="15" y="64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4"/>
                    <a:pt x="32" y="64"/>
                  </a:cubicBezTo>
                  <a:close/>
                  <a:moveTo>
                    <a:pt x="32" y="11"/>
                  </a:moveTo>
                  <a:cubicBezTo>
                    <a:pt x="21" y="11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3" y="43"/>
                    <a:pt x="53" y="32"/>
                  </a:cubicBezTo>
                  <a:cubicBezTo>
                    <a:pt x="53" y="21"/>
                    <a:pt x="43" y="11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553"/>
            <p:cNvSpPr>
              <a:spLocks noEditPoints="1"/>
            </p:cNvSpPr>
            <p:nvPr/>
          </p:nvSpPr>
          <p:spPr bwMode="auto">
            <a:xfrm>
              <a:off x="4611688" y="2801938"/>
              <a:ext cx="217488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0 w 100"/>
                <a:gd name="T5" fmla="*/ 2147483647 h 100"/>
                <a:gd name="T6" fmla="*/ 0 w 100"/>
                <a:gd name="T7" fmla="*/ 2147483647 h 100"/>
                <a:gd name="T8" fmla="*/ 2147483647 w 100"/>
                <a:gd name="T9" fmla="*/ 0 h 100"/>
                <a:gd name="T10" fmla="*/ 2147483647 w 100"/>
                <a:gd name="T11" fmla="*/ 0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2147483647 w 100"/>
                <a:gd name="T25" fmla="*/ 2147483647 h 100"/>
                <a:gd name="T26" fmla="*/ 2147483647 w 100"/>
                <a:gd name="T27" fmla="*/ 2147483647 h 100"/>
                <a:gd name="T28" fmla="*/ 2147483647 w 100"/>
                <a:gd name="T29" fmla="*/ 2147483647 h 100"/>
                <a:gd name="T30" fmla="*/ 2147483647 w 100"/>
                <a:gd name="T31" fmla="*/ 2147483647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0"/>
                <a:gd name="T55" fmla="*/ 0 h 100"/>
                <a:gd name="T56" fmla="*/ 100 w 100"/>
                <a:gd name="T57" fmla="*/ 100 h 1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0" h="100">
                  <a:moveTo>
                    <a:pt x="80" y="100"/>
                  </a:moveTo>
                  <a:cubicBezTo>
                    <a:pt x="20" y="100"/>
                    <a:pt x="20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  <a:moveTo>
                    <a:pt x="20" y="11"/>
                  </a:move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lnTo>
                    <a:pt x="2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554"/>
            <p:cNvSpPr/>
            <p:nvPr/>
          </p:nvSpPr>
          <p:spPr bwMode="auto">
            <a:xfrm>
              <a:off x="4846638" y="2801938"/>
              <a:ext cx="215900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2147483647 w 100"/>
                <a:gd name="T5" fmla="*/ 2147483647 h 100"/>
                <a:gd name="T6" fmla="*/ 2147483647 w 100"/>
                <a:gd name="T7" fmla="*/ 2147483647 h 100"/>
                <a:gd name="T8" fmla="*/ 2147483647 w 100"/>
                <a:gd name="T9" fmla="*/ 2147483647 h 100"/>
                <a:gd name="T10" fmla="*/ 2147483647 w 100"/>
                <a:gd name="T11" fmla="*/ 2147483647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0 w 100"/>
                <a:gd name="T25" fmla="*/ 2147483647 h 100"/>
                <a:gd name="T26" fmla="*/ 0 w 100"/>
                <a:gd name="T27" fmla="*/ 2147483647 h 100"/>
                <a:gd name="T28" fmla="*/ 2147483647 w 100"/>
                <a:gd name="T29" fmla="*/ 0 h 100"/>
                <a:gd name="T30" fmla="*/ 2147483647 w 100"/>
                <a:gd name="T31" fmla="*/ 0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2147483647 w 100"/>
                <a:gd name="T37" fmla="*/ 2147483647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0"/>
                <a:gd name="T58" fmla="*/ 0 h 100"/>
                <a:gd name="T59" fmla="*/ 100 w 100"/>
                <a:gd name="T60" fmla="*/ 100 h 1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0" h="100">
                  <a:moveTo>
                    <a:pt x="80" y="100"/>
                  </a:moveTo>
                  <a:cubicBezTo>
                    <a:pt x="77" y="100"/>
                    <a:pt x="75" y="97"/>
                    <a:pt x="75" y="94"/>
                  </a:cubicBezTo>
                  <a:cubicBezTo>
                    <a:pt x="75" y="91"/>
                    <a:pt x="77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23" y="89"/>
                    <a:pt x="25" y="91"/>
                    <a:pt x="25" y="94"/>
                  </a:cubicBezTo>
                  <a:cubicBezTo>
                    <a:pt x="25" y="97"/>
                    <a:pt x="23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555"/>
            <p:cNvSpPr>
              <a:spLocks noEditPoints="1"/>
            </p:cNvSpPr>
            <p:nvPr/>
          </p:nvSpPr>
          <p:spPr bwMode="auto">
            <a:xfrm>
              <a:off x="5080000" y="2801938"/>
              <a:ext cx="215900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0 w 100"/>
                <a:gd name="T5" fmla="*/ 2147483647 h 100"/>
                <a:gd name="T6" fmla="*/ 0 w 100"/>
                <a:gd name="T7" fmla="*/ 2147483647 h 100"/>
                <a:gd name="T8" fmla="*/ 2147483647 w 100"/>
                <a:gd name="T9" fmla="*/ 0 h 100"/>
                <a:gd name="T10" fmla="*/ 2147483647 w 100"/>
                <a:gd name="T11" fmla="*/ 0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2147483647 w 100"/>
                <a:gd name="T25" fmla="*/ 2147483647 h 100"/>
                <a:gd name="T26" fmla="*/ 2147483647 w 100"/>
                <a:gd name="T27" fmla="*/ 2147483647 h 100"/>
                <a:gd name="T28" fmla="*/ 2147483647 w 100"/>
                <a:gd name="T29" fmla="*/ 2147483647 h 100"/>
                <a:gd name="T30" fmla="*/ 2147483647 w 100"/>
                <a:gd name="T31" fmla="*/ 2147483647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0"/>
                <a:gd name="T55" fmla="*/ 0 h 100"/>
                <a:gd name="T56" fmla="*/ 100 w 100"/>
                <a:gd name="T57" fmla="*/ 100 h 1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0" h="100">
                  <a:moveTo>
                    <a:pt x="80" y="100"/>
                  </a:moveTo>
                  <a:cubicBezTo>
                    <a:pt x="20" y="100"/>
                    <a:pt x="20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  <a:moveTo>
                    <a:pt x="20" y="11"/>
                  </a:move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lnTo>
                    <a:pt x="2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556"/>
            <p:cNvSpPr>
              <a:spLocks noEditPoints="1"/>
            </p:cNvSpPr>
            <p:nvPr/>
          </p:nvSpPr>
          <p:spPr bwMode="auto">
            <a:xfrm>
              <a:off x="4829175" y="3108325"/>
              <a:ext cx="250825" cy="192088"/>
            </a:xfrm>
            <a:custGeom>
              <a:avLst/>
              <a:gdLst>
                <a:gd name="T0" fmla="*/ 2147483647 w 116"/>
                <a:gd name="T1" fmla="*/ 2147483647 h 89"/>
                <a:gd name="T2" fmla="*/ 2147483647 w 116"/>
                <a:gd name="T3" fmla="*/ 2147483647 h 89"/>
                <a:gd name="T4" fmla="*/ 0 w 116"/>
                <a:gd name="T5" fmla="*/ 2147483647 h 89"/>
                <a:gd name="T6" fmla="*/ 0 w 116"/>
                <a:gd name="T7" fmla="*/ 2147483647 h 89"/>
                <a:gd name="T8" fmla="*/ 2147483647 w 116"/>
                <a:gd name="T9" fmla="*/ 0 h 89"/>
                <a:gd name="T10" fmla="*/ 2147483647 w 116"/>
                <a:gd name="T11" fmla="*/ 0 h 89"/>
                <a:gd name="T12" fmla="*/ 2147483647 w 116"/>
                <a:gd name="T13" fmla="*/ 2147483647 h 89"/>
                <a:gd name="T14" fmla="*/ 2147483647 w 116"/>
                <a:gd name="T15" fmla="*/ 2147483647 h 89"/>
                <a:gd name="T16" fmla="*/ 2147483647 w 116"/>
                <a:gd name="T17" fmla="*/ 2147483647 h 89"/>
                <a:gd name="T18" fmla="*/ 2147483647 w 116"/>
                <a:gd name="T19" fmla="*/ 2147483647 h 89"/>
                <a:gd name="T20" fmla="*/ 2147483647 w 116"/>
                <a:gd name="T21" fmla="*/ 2147483647 h 89"/>
                <a:gd name="T22" fmla="*/ 2147483647 w 116"/>
                <a:gd name="T23" fmla="*/ 2147483647 h 89"/>
                <a:gd name="T24" fmla="*/ 2147483647 w 116"/>
                <a:gd name="T25" fmla="*/ 2147483647 h 89"/>
                <a:gd name="T26" fmla="*/ 2147483647 w 116"/>
                <a:gd name="T27" fmla="*/ 2147483647 h 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6"/>
                <a:gd name="T43" fmla="*/ 0 h 89"/>
                <a:gd name="T44" fmla="*/ 116 w 116"/>
                <a:gd name="T45" fmla="*/ 89 h 8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6" h="89">
                  <a:moveTo>
                    <a:pt x="111" y="89"/>
                  </a:move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6"/>
                    <a:pt x="0" y="8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6"/>
                    <a:pt x="114" y="89"/>
                    <a:pt x="111" y="89"/>
                  </a:cubicBezTo>
                  <a:close/>
                  <a:moveTo>
                    <a:pt x="11" y="78"/>
                  </a:moveTo>
                  <a:cubicBezTo>
                    <a:pt x="105" y="78"/>
                    <a:pt x="105" y="78"/>
                    <a:pt x="105" y="78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11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557"/>
            <p:cNvSpPr/>
            <p:nvPr/>
          </p:nvSpPr>
          <p:spPr bwMode="auto">
            <a:xfrm>
              <a:off x="4941888" y="3276600"/>
              <a:ext cx="25400" cy="90488"/>
            </a:xfrm>
            <a:custGeom>
              <a:avLst/>
              <a:gdLst>
                <a:gd name="T0" fmla="*/ 2147483647 w 12"/>
                <a:gd name="T1" fmla="*/ 2147483647 h 42"/>
                <a:gd name="T2" fmla="*/ 0 w 12"/>
                <a:gd name="T3" fmla="*/ 2147483647 h 42"/>
                <a:gd name="T4" fmla="*/ 0 w 12"/>
                <a:gd name="T5" fmla="*/ 2147483647 h 42"/>
                <a:gd name="T6" fmla="*/ 2147483647 w 12"/>
                <a:gd name="T7" fmla="*/ 0 h 42"/>
                <a:gd name="T8" fmla="*/ 2147483647 w 12"/>
                <a:gd name="T9" fmla="*/ 2147483647 h 42"/>
                <a:gd name="T10" fmla="*/ 2147483647 w 12"/>
                <a:gd name="T11" fmla="*/ 2147483647 h 42"/>
                <a:gd name="T12" fmla="*/ 2147483647 w 12"/>
                <a:gd name="T13" fmla="*/ 214748364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42"/>
                <a:gd name="T23" fmla="*/ 12 w 12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42">
                  <a:moveTo>
                    <a:pt x="6" y="42"/>
                  </a:moveTo>
                  <a:cubicBezTo>
                    <a:pt x="3" y="42"/>
                    <a:pt x="0" y="40"/>
                    <a:pt x="0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40"/>
                    <a:pt x="9" y="42"/>
                    <a:pt x="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558"/>
            <p:cNvSpPr/>
            <p:nvPr/>
          </p:nvSpPr>
          <p:spPr bwMode="auto">
            <a:xfrm>
              <a:off x="4862513" y="3343275"/>
              <a:ext cx="187325" cy="23813"/>
            </a:xfrm>
            <a:custGeom>
              <a:avLst/>
              <a:gdLst>
                <a:gd name="T0" fmla="*/ 2147483647 w 86"/>
                <a:gd name="T1" fmla="*/ 2147483647 h 11"/>
                <a:gd name="T2" fmla="*/ 2147483647 w 86"/>
                <a:gd name="T3" fmla="*/ 2147483647 h 11"/>
                <a:gd name="T4" fmla="*/ 0 w 86"/>
                <a:gd name="T5" fmla="*/ 2147483647 h 11"/>
                <a:gd name="T6" fmla="*/ 2147483647 w 86"/>
                <a:gd name="T7" fmla="*/ 0 h 11"/>
                <a:gd name="T8" fmla="*/ 2147483647 w 86"/>
                <a:gd name="T9" fmla="*/ 0 h 11"/>
                <a:gd name="T10" fmla="*/ 2147483647 w 86"/>
                <a:gd name="T11" fmla="*/ 2147483647 h 11"/>
                <a:gd name="T12" fmla="*/ 2147483647 w 8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6"/>
                <a:gd name="T22" fmla="*/ 0 h 11"/>
                <a:gd name="T23" fmla="*/ 86 w 8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6" h="11">
                  <a:moveTo>
                    <a:pt x="81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6" y="2"/>
                    <a:pt x="86" y="6"/>
                  </a:cubicBezTo>
                  <a:cubicBezTo>
                    <a:pt x="86" y="9"/>
                    <a:pt x="84" y="11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559"/>
            <p:cNvSpPr/>
            <p:nvPr/>
          </p:nvSpPr>
          <p:spPr bwMode="auto">
            <a:xfrm>
              <a:off x="4611688" y="2992438"/>
              <a:ext cx="241300" cy="219075"/>
            </a:xfrm>
            <a:custGeom>
              <a:avLst/>
              <a:gdLst>
                <a:gd name="T0" fmla="*/ 2147483647 w 111"/>
                <a:gd name="T1" fmla="*/ 2147483647 h 101"/>
                <a:gd name="T2" fmla="*/ 2147483647 w 111"/>
                <a:gd name="T3" fmla="*/ 2147483647 h 101"/>
                <a:gd name="T4" fmla="*/ 2147483647 w 111"/>
                <a:gd name="T5" fmla="*/ 2147483647 h 101"/>
                <a:gd name="T6" fmla="*/ 0 w 111"/>
                <a:gd name="T7" fmla="*/ 2147483647 h 101"/>
                <a:gd name="T8" fmla="*/ 2147483647 w 111"/>
                <a:gd name="T9" fmla="*/ 2147483647 h 101"/>
                <a:gd name="T10" fmla="*/ 2147483647 w 111"/>
                <a:gd name="T11" fmla="*/ 2147483647 h 101"/>
                <a:gd name="T12" fmla="*/ 2147483647 w 111"/>
                <a:gd name="T13" fmla="*/ 2147483647 h 101"/>
                <a:gd name="T14" fmla="*/ 2147483647 w 111"/>
                <a:gd name="T15" fmla="*/ 2147483647 h 101"/>
                <a:gd name="T16" fmla="*/ 2147483647 w 111"/>
                <a:gd name="T17" fmla="*/ 2147483647 h 101"/>
                <a:gd name="T18" fmla="*/ 2147483647 w 111"/>
                <a:gd name="T19" fmla="*/ 2147483647 h 101"/>
                <a:gd name="T20" fmla="*/ 2147483647 w 111"/>
                <a:gd name="T21" fmla="*/ 2147483647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1"/>
                <a:gd name="T34" fmla="*/ 0 h 101"/>
                <a:gd name="T35" fmla="*/ 111 w 111"/>
                <a:gd name="T36" fmla="*/ 101 h 1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1" h="101">
                  <a:moveTo>
                    <a:pt x="105" y="101"/>
                  </a:moveTo>
                  <a:cubicBezTo>
                    <a:pt x="6" y="101"/>
                    <a:pt x="6" y="101"/>
                    <a:pt x="6" y="101"/>
                  </a:cubicBezTo>
                  <a:cubicBezTo>
                    <a:pt x="4" y="101"/>
                    <a:pt x="2" y="100"/>
                    <a:pt x="1" y="98"/>
                  </a:cubicBezTo>
                  <a:cubicBezTo>
                    <a:pt x="0" y="97"/>
                    <a:pt x="0" y="95"/>
                    <a:pt x="0" y="9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2"/>
                    <a:pt x="27" y="0"/>
                    <a:pt x="30" y="1"/>
                  </a:cubicBezTo>
                  <a:cubicBezTo>
                    <a:pt x="33" y="1"/>
                    <a:pt x="34" y="4"/>
                    <a:pt x="34" y="7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90"/>
                    <a:pt x="111" y="92"/>
                    <a:pt x="111" y="95"/>
                  </a:cubicBezTo>
                  <a:cubicBezTo>
                    <a:pt x="111" y="98"/>
                    <a:pt x="108" y="101"/>
                    <a:pt x="1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560"/>
            <p:cNvSpPr/>
            <p:nvPr/>
          </p:nvSpPr>
          <p:spPr bwMode="auto">
            <a:xfrm>
              <a:off x="5056188" y="3187700"/>
              <a:ext cx="93663" cy="23813"/>
            </a:xfrm>
            <a:custGeom>
              <a:avLst/>
              <a:gdLst>
                <a:gd name="T0" fmla="*/ 2147483647 w 43"/>
                <a:gd name="T1" fmla="*/ 2147483647 h 11"/>
                <a:gd name="T2" fmla="*/ 2147483647 w 43"/>
                <a:gd name="T3" fmla="*/ 2147483647 h 11"/>
                <a:gd name="T4" fmla="*/ 0 w 43"/>
                <a:gd name="T5" fmla="*/ 2147483647 h 11"/>
                <a:gd name="T6" fmla="*/ 2147483647 w 43"/>
                <a:gd name="T7" fmla="*/ 0 h 11"/>
                <a:gd name="T8" fmla="*/ 2147483647 w 43"/>
                <a:gd name="T9" fmla="*/ 0 h 11"/>
                <a:gd name="T10" fmla="*/ 2147483647 w 43"/>
                <a:gd name="T11" fmla="*/ 2147483647 h 11"/>
                <a:gd name="T12" fmla="*/ 2147483647 w 43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11"/>
                <a:gd name="T23" fmla="*/ 43 w 43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11">
                  <a:moveTo>
                    <a:pt x="37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3" y="2"/>
                    <a:pt x="43" y="5"/>
                  </a:cubicBezTo>
                  <a:cubicBezTo>
                    <a:pt x="43" y="8"/>
                    <a:pt x="40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561"/>
            <p:cNvSpPr/>
            <p:nvPr/>
          </p:nvSpPr>
          <p:spPr bwMode="auto">
            <a:xfrm>
              <a:off x="5205413" y="2992438"/>
              <a:ext cx="88900" cy="219075"/>
            </a:xfrm>
            <a:custGeom>
              <a:avLst/>
              <a:gdLst>
                <a:gd name="T0" fmla="*/ 2147483647 w 41"/>
                <a:gd name="T1" fmla="*/ 2147483647 h 101"/>
                <a:gd name="T2" fmla="*/ 2147483647 w 41"/>
                <a:gd name="T3" fmla="*/ 2147483647 h 101"/>
                <a:gd name="T4" fmla="*/ 0 w 41"/>
                <a:gd name="T5" fmla="*/ 2147483647 h 101"/>
                <a:gd name="T6" fmla="*/ 2147483647 w 41"/>
                <a:gd name="T7" fmla="*/ 2147483647 h 101"/>
                <a:gd name="T8" fmla="*/ 2147483647 w 41"/>
                <a:gd name="T9" fmla="*/ 2147483647 h 101"/>
                <a:gd name="T10" fmla="*/ 2147483647 w 41"/>
                <a:gd name="T11" fmla="*/ 2147483647 h 101"/>
                <a:gd name="T12" fmla="*/ 2147483647 w 41"/>
                <a:gd name="T13" fmla="*/ 2147483647 h 101"/>
                <a:gd name="T14" fmla="*/ 2147483647 w 41"/>
                <a:gd name="T15" fmla="*/ 2147483647 h 101"/>
                <a:gd name="T16" fmla="*/ 2147483647 w 41"/>
                <a:gd name="T17" fmla="*/ 2147483647 h 101"/>
                <a:gd name="T18" fmla="*/ 2147483647 w 41"/>
                <a:gd name="T19" fmla="*/ 2147483647 h 101"/>
                <a:gd name="T20" fmla="*/ 2147483647 w 41"/>
                <a:gd name="T21" fmla="*/ 2147483647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"/>
                <a:gd name="T34" fmla="*/ 0 h 101"/>
                <a:gd name="T35" fmla="*/ 41 w 41"/>
                <a:gd name="T36" fmla="*/ 101 h 1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" h="101">
                  <a:moveTo>
                    <a:pt x="35" y="101"/>
                  </a:moveTo>
                  <a:cubicBezTo>
                    <a:pt x="6" y="101"/>
                    <a:pt x="6" y="101"/>
                    <a:pt x="6" y="101"/>
                  </a:cubicBezTo>
                  <a:cubicBezTo>
                    <a:pt x="3" y="101"/>
                    <a:pt x="0" y="98"/>
                    <a:pt x="0" y="95"/>
                  </a:cubicBezTo>
                  <a:cubicBezTo>
                    <a:pt x="0" y="92"/>
                    <a:pt x="3" y="90"/>
                    <a:pt x="6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8" y="1"/>
                    <a:pt x="11" y="1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5"/>
                    <a:pt x="41" y="97"/>
                    <a:pt x="40" y="98"/>
                  </a:cubicBezTo>
                  <a:cubicBezTo>
                    <a:pt x="38" y="100"/>
                    <a:pt x="37" y="101"/>
                    <a:pt x="3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562"/>
            <p:cNvSpPr/>
            <p:nvPr/>
          </p:nvSpPr>
          <p:spPr bwMode="auto">
            <a:xfrm>
              <a:off x="4973638" y="3028950"/>
              <a:ext cx="95250" cy="103188"/>
            </a:xfrm>
            <a:custGeom>
              <a:avLst/>
              <a:gdLst>
                <a:gd name="T0" fmla="*/ 2147483647 w 44"/>
                <a:gd name="T1" fmla="*/ 2147483647 h 47"/>
                <a:gd name="T2" fmla="*/ 2147483647 w 44"/>
                <a:gd name="T3" fmla="*/ 2147483647 h 47"/>
                <a:gd name="T4" fmla="*/ 2147483647 w 44"/>
                <a:gd name="T5" fmla="*/ 2147483647 h 47"/>
                <a:gd name="T6" fmla="*/ 2147483647 w 44"/>
                <a:gd name="T7" fmla="*/ 2147483647 h 47"/>
                <a:gd name="T8" fmla="*/ 2147483647 w 44"/>
                <a:gd name="T9" fmla="*/ 2147483647 h 47"/>
                <a:gd name="T10" fmla="*/ 2147483647 w 44"/>
                <a:gd name="T11" fmla="*/ 2147483647 h 47"/>
                <a:gd name="T12" fmla="*/ 2147483647 w 44"/>
                <a:gd name="T13" fmla="*/ 2147483647 h 47"/>
                <a:gd name="T14" fmla="*/ 2147483647 w 44"/>
                <a:gd name="T15" fmla="*/ 214748364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47"/>
                <a:gd name="T26" fmla="*/ 44 w 44"/>
                <a:gd name="T27" fmla="*/ 47 h 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47">
                  <a:moveTo>
                    <a:pt x="38" y="47"/>
                  </a:moveTo>
                  <a:cubicBezTo>
                    <a:pt x="35" y="47"/>
                    <a:pt x="33" y="46"/>
                    <a:pt x="33" y="43"/>
                  </a:cubicBezTo>
                  <a:cubicBezTo>
                    <a:pt x="30" y="28"/>
                    <a:pt x="19" y="16"/>
                    <a:pt x="5" y="11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6" y="0"/>
                    <a:pt x="8" y="1"/>
                  </a:cubicBezTo>
                  <a:cubicBezTo>
                    <a:pt x="26" y="7"/>
                    <a:pt x="40" y="22"/>
                    <a:pt x="43" y="41"/>
                  </a:cubicBezTo>
                  <a:cubicBezTo>
                    <a:pt x="44" y="44"/>
                    <a:pt x="42" y="47"/>
                    <a:pt x="39" y="47"/>
                  </a:cubicBezTo>
                  <a:cubicBezTo>
                    <a:pt x="39" y="47"/>
                    <a:pt x="38" y="47"/>
                    <a:pt x="38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563"/>
            <p:cNvSpPr/>
            <p:nvPr/>
          </p:nvSpPr>
          <p:spPr bwMode="auto">
            <a:xfrm>
              <a:off x="4838700" y="3028950"/>
              <a:ext cx="95250" cy="103188"/>
            </a:xfrm>
            <a:custGeom>
              <a:avLst/>
              <a:gdLst>
                <a:gd name="T0" fmla="*/ 2147483647 w 44"/>
                <a:gd name="T1" fmla="*/ 2147483647 h 47"/>
                <a:gd name="T2" fmla="*/ 2147483647 w 44"/>
                <a:gd name="T3" fmla="*/ 2147483647 h 47"/>
                <a:gd name="T4" fmla="*/ 2147483647 w 44"/>
                <a:gd name="T5" fmla="*/ 2147483647 h 47"/>
                <a:gd name="T6" fmla="*/ 2147483647 w 44"/>
                <a:gd name="T7" fmla="*/ 2147483647 h 47"/>
                <a:gd name="T8" fmla="*/ 2147483647 w 44"/>
                <a:gd name="T9" fmla="*/ 2147483647 h 47"/>
                <a:gd name="T10" fmla="*/ 2147483647 w 44"/>
                <a:gd name="T11" fmla="*/ 2147483647 h 47"/>
                <a:gd name="T12" fmla="*/ 2147483647 w 44"/>
                <a:gd name="T13" fmla="*/ 2147483647 h 47"/>
                <a:gd name="T14" fmla="*/ 2147483647 w 44"/>
                <a:gd name="T15" fmla="*/ 214748364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47"/>
                <a:gd name="T26" fmla="*/ 44 w 44"/>
                <a:gd name="T27" fmla="*/ 47 h 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47">
                  <a:moveTo>
                    <a:pt x="6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2" y="47"/>
                    <a:pt x="0" y="44"/>
                    <a:pt x="1" y="41"/>
                  </a:cubicBezTo>
                  <a:cubicBezTo>
                    <a:pt x="4" y="22"/>
                    <a:pt x="18" y="7"/>
                    <a:pt x="36" y="1"/>
                  </a:cubicBezTo>
                  <a:cubicBezTo>
                    <a:pt x="38" y="0"/>
                    <a:pt x="42" y="1"/>
                    <a:pt x="43" y="4"/>
                  </a:cubicBezTo>
                  <a:cubicBezTo>
                    <a:pt x="44" y="7"/>
                    <a:pt x="42" y="10"/>
                    <a:pt x="39" y="11"/>
                  </a:cubicBezTo>
                  <a:cubicBezTo>
                    <a:pt x="25" y="16"/>
                    <a:pt x="14" y="28"/>
                    <a:pt x="11" y="43"/>
                  </a:cubicBezTo>
                  <a:cubicBezTo>
                    <a:pt x="11" y="46"/>
                    <a:pt x="9" y="47"/>
                    <a:pt x="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Oval 564"/>
            <p:cNvSpPr>
              <a:spLocks noChangeArrowheads="1"/>
            </p:cNvSpPr>
            <p:nvPr/>
          </p:nvSpPr>
          <p:spPr bwMode="auto">
            <a:xfrm>
              <a:off x="4694238" y="2897188"/>
              <a:ext cx="42863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Oval 565"/>
            <p:cNvSpPr>
              <a:spLocks noChangeArrowheads="1"/>
            </p:cNvSpPr>
            <p:nvPr/>
          </p:nvSpPr>
          <p:spPr bwMode="auto">
            <a:xfrm>
              <a:off x="4648200" y="2919413"/>
              <a:ext cx="34925" cy="3651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Oval 566"/>
            <p:cNvSpPr>
              <a:spLocks noChangeArrowheads="1"/>
            </p:cNvSpPr>
            <p:nvPr/>
          </p:nvSpPr>
          <p:spPr bwMode="auto">
            <a:xfrm>
              <a:off x="4724400" y="2835275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Oval 567"/>
            <p:cNvSpPr>
              <a:spLocks noChangeArrowheads="1"/>
            </p:cNvSpPr>
            <p:nvPr/>
          </p:nvSpPr>
          <p:spPr bwMode="auto">
            <a:xfrm>
              <a:off x="4670425" y="2865438"/>
              <a:ext cx="28575" cy="285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Oval 568"/>
            <p:cNvSpPr>
              <a:spLocks noChangeArrowheads="1"/>
            </p:cNvSpPr>
            <p:nvPr/>
          </p:nvSpPr>
          <p:spPr bwMode="auto">
            <a:xfrm>
              <a:off x="4741863" y="2938463"/>
              <a:ext cx="31750" cy="3333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Oval 569"/>
            <p:cNvSpPr>
              <a:spLocks noChangeArrowheads="1"/>
            </p:cNvSpPr>
            <p:nvPr/>
          </p:nvSpPr>
          <p:spPr bwMode="auto">
            <a:xfrm>
              <a:off x="5194300" y="2846388"/>
              <a:ext cx="28575" cy="3016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Freeform 570"/>
            <p:cNvSpPr/>
            <p:nvPr/>
          </p:nvSpPr>
          <p:spPr bwMode="auto">
            <a:xfrm>
              <a:off x="4672013" y="2924175"/>
              <a:ext cx="26988" cy="12700"/>
            </a:xfrm>
            <a:custGeom>
              <a:avLst/>
              <a:gdLst>
                <a:gd name="T0" fmla="*/ 2147483647 w 12"/>
                <a:gd name="T1" fmla="*/ 2147483647 h 6"/>
                <a:gd name="T2" fmla="*/ 0 w 12"/>
                <a:gd name="T3" fmla="*/ 2147483647 h 6"/>
                <a:gd name="T4" fmla="*/ 2147483647 w 12"/>
                <a:gd name="T5" fmla="*/ 2147483647 h 6"/>
                <a:gd name="T6" fmla="*/ 2147483647 w 12"/>
                <a:gd name="T7" fmla="*/ 0 h 6"/>
                <a:gd name="T8" fmla="*/ 2147483647 w 12"/>
                <a:gd name="T9" fmla="*/ 2147483647 h 6"/>
                <a:gd name="T10" fmla="*/ 2147483647 w 12"/>
                <a:gd name="T11" fmla="*/ 2147483647 h 6"/>
                <a:gd name="T12" fmla="*/ 2147483647 w 12"/>
                <a:gd name="T13" fmla="*/ 2147483647 h 6"/>
                <a:gd name="T14" fmla="*/ 2147483647 w 12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6"/>
                <a:gd name="T26" fmla="*/ 12 w 12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6">
                  <a:moveTo>
                    <a:pt x="1" y="6"/>
                  </a:move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2" y="1"/>
                    <a:pt x="12" y="2"/>
                    <a:pt x="11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571"/>
            <p:cNvSpPr/>
            <p:nvPr/>
          </p:nvSpPr>
          <p:spPr bwMode="auto">
            <a:xfrm>
              <a:off x="4722813" y="2865438"/>
              <a:ext cx="20638" cy="36513"/>
            </a:xfrm>
            <a:custGeom>
              <a:avLst/>
              <a:gdLst>
                <a:gd name="T0" fmla="*/ 2147483647 w 10"/>
                <a:gd name="T1" fmla="*/ 2147483647 h 17"/>
                <a:gd name="T2" fmla="*/ 2147483647 w 10"/>
                <a:gd name="T3" fmla="*/ 2147483647 h 17"/>
                <a:gd name="T4" fmla="*/ 0 w 10"/>
                <a:gd name="T5" fmla="*/ 2147483647 h 17"/>
                <a:gd name="T6" fmla="*/ 2147483647 w 10"/>
                <a:gd name="T7" fmla="*/ 2147483647 h 17"/>
                <a:gd name="T8" fmla="*/ 2147483647 w 10"/>
                <a:gd name="T9" fmla="*/ 2147483647 h 17"/>
                <a:gd name="T10" fmla="*/ 2147483647 w 10"/>
                <a:gd name="T11" fmla="*/ 2147483647 h 17"/>
                <a:gd name="T12" fmla="*/ 2147483647 w 10"/>
                <a:gd name="T13" fmla="*/ 2147483647 h 17"/>
                <a:gd name="T14" fmla="*/ 2147483647 w 10"/>
                <a:gd name="T15" fmla="*/ 2147483647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7"/>
                <a:gd name="T26" fmla="*/ 10 w 10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7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9" y="1"/>
                    <a:pt x="10" y="2"/>
                    <a:pt x="9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572"/>
            <p:cNvSpPr/>
            <p:nvPr/>
          </p:nvSpPr>
          <p:spPr bwMode="auto">
            <a:xfrm>
              <a:off x="4687888" y="2882900"/>
              <a:ext cx="17463" cy="20638"/>
            </a:xfrm>
            <a:custGeom>
              <a:avLst/>
              <a:gdLst>
                <a:gd name="T0" fmla="*/ 2147483647 w 8"/>
                <a:gd name="T1" fmla="*/ 2147483647 h 10"/>
                <a:gd name="T2" fmla="*/ 2147483647 w 8"/>
                <a:gd name="T3" fmla="*/ 2147483647 h 10"/>
                <a:gd name="T4" fmla="*/ 0 w 8"/>
                <a:gd name="T5" fmla="*/ 2147483647 h 10"/>
                <a:gd name="T6" fmla="*/ 0 w 8"/>
                <a:gd name="T7" fmla="*/ 2147483647 h 10"/>
                <a:gd name="T8" fmla="*/ 2147483647 w 8"/>
                <a:gd name="T9" fmla="*/ 2147483647 h 10"/>
                <a:gd name="T10" fmla="*/ 2147483647 w 8"/>
                <a:gd name="T11" fmla="*/ 2147483647 h 10"/>
                <a:gd name="T12" fmla="*/ 2147483647 w 8"/>
                <a:gd name="T13" fmla="*/ 2147483647 h 10"/>
                <a:gd name="T14" fmla="*/ 2147483647 w 8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0"/>
                <a:gd name="T26" fmla="*/ 8 w 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0"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573"/>
            <p:cNvSpPr/>
            <p:nvPr/>
          </p:nvSpPr>
          <p:spPr bwMode="auto">
            <a:xfrm>
              <a:off x="4713288" y="2914650"/>
              <a:ext cx="47625" cy="42863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0 w 22"/>
                <a:gd name="T5" fmla="*/ 2147483647 h 20"/>
                <a:gd name="T6" fmla="*/ 0 w 22"/>
                <a:gd name="T7" fmla="*/ 2147483647 h 20"/>
                <a:gd name="T8" fmla="*/ 2147483647 w 22"/>
                <a:gd name="T9" fmla="*/ 2147483647 h 20"/>
                <a:gd name="T10" fmla="*/ 2147483647 w 22"/>
                <a:gd name="T11" fmla="*/ 2147483647 h 20"/>
                <a:gd name="T12" fmla="*/ 2147483647 w 22"/>
                <a:gd name="T13" fmla="*/ 2147483647 h 20"/>
                <a:gd name="T14" fmla="*/ 2147483647 w 22"/>
                <a:gd name="T15" fmla="*/ 2147483647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20"/>
                <a:gd name="T26" fmla="*/ 22 w 22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20">
                  <a:moveTo>
                    <a:pt x="21" y="20"/>
                  </a:moveTo>
                  <a:cubicBezTo>
                    <a:pt x="21" y="20"/>
                    <a:pt x="20" y="20"/>
                    <a:pt x="20" y="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9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574"/>
            <p:cNvSpPr>
              <a:spLocks noEditPoints="1"/>
            </p:cNvSpPr>
            <p:nvPr/>
          </p:nvSpPr>
          <p:spPr bwMode="auto">
            <a:xfrm>
              <a:off x="5133975" y="2847975"/>
              <a:ext cx="107950" cy="119063"/>
            </a:xfrm>
            <a:custGeom>
              <a:avLst/>
              <a:gdLst>
                <a:gd name="T0" fmla="*/ 2147483647 w 50"/>
                <a:gd name="T1" fmla="*/ 2147483647 h 55"/>
                <a:gd name="T2" fmla="*/ 2147483647 w 50"/>
                <a:gd name="T3" fmla="*/ 2147483647 h 55"/>
                <a:gd name="T4" fmla="*/ 2147483647 w 50"/>
                <a:gd name="T5" fmla="*/ 2147483647 h 55"/>
                <a:gd name="T6" fmla="*/ 2147483647 w 50"/>
                <a:gd name="T7" fmla="*/ 2147483647 h 55"/>
                <a:gd name="T8" fmla="*/ 2147483647 w 50"/>
                <a:gd name="T9" fmla="*/ 2147483647 h 55"/>
                <a:gd name="T10" fmla="*/ 2147483647 w 50"/>
                <a:gd name="T11" fmla="*/ 2147483647 h 55"/>
                <a:gd name="T12" fmla="*/ 2147483647 w 50"/>
                <a:gd name="T13" fmla="*/ 2147483647 h 55"/>
                <a:gd name="T14" fmla="*/ 2147483647 w 50"/>
                <a:gd name="T15" fmla="*/ 2147483647 h 55"/>
                <a:gd name="T16" fmla="*/ 2147483647 w 50"/>
                <a:gd name="T17" fmla="*/ 2147483647 h 55"/>
                <a:gd name="T18" fmla="*/ 2147483647 w 50"/>
                <a:gd name="T19" fmla="*/ 2147483647 h 55"/>
                <a:gd name="T20" fmla="*/ 2147483647 w 50"/>
                <a:gd name="T21" fmla="*/ 2147483647 h 55"/>
                <a:gd name="T22" fmla="*/ 2147483647 w 50"/>
                <a:gd name="T23" fmla="*/ 2147483647 h 55"/>
                <a:gd name="T24" fmla="*/ 2147483647 w 50"/>
                <a:gd name="T25" fmla="*/ 2147483647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55"/>
                <a:gd name="T41" fmla="*/ 50 w 50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55">
                  <a:moveTo>
                    <a:pt x="41" y="55"/>
                  </a:moveTo>
                  <a:cubicBezTo>
                    <a:pt x="35" y="55"/>
                    <a:pt x="25" y="48"/>
                    <a:pt x="16" y="36"/>
                  </a:cubicBezTo>
                  <a:cubicBezTo>
                    <a:pt x="4" y="22"/>
                    <a:pt x="0" y="8"/>
                    <a:pt x="5" y="4"/>
                  </a:cubicBezTo>
                  <a:cubicBezTo>
                    <a:pt x="11" y="0"/>
                    <a:pt x="23" y="7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35"/>
                    <a:pt x="50" y="49"/>
                    <a:pt x="45" y="54"/>
                  </a:cubicBezTo>
                  <a:cubicBezTo>
                    <a:pt x="44" y="54"/>
                    <a:pt x="42" y="55"/>
                    <a:pt x="41" y="55"/>
                  </a:cubicBezTo>
                  <a:close/>
                  <a:moveTo>
                    <a:pt x="9" y="5"/>
                  </a:moveTo>
                  <a:cubicBezTo>
                    <a:pt x="8" y="5"/>
                    <a:pt x="8" y="5"/>
                    <a:pt x="7" y="6"/>
                  </a:cubicBezTo>
                  <a:cubicBezTo>
                    <a:pt x="3" y="9"/>
                    <a:pt x="7" y="21"/>
                    <a:pt x="18" y="35"/>
                  </a:cubicBezTo>
                  <a:cubicBezTo>
                    <a:pt x="28" y="48"/>
                    <a:pt x="40" y="54"/>
                    <a:pt x="43" y="52"/>
                  </a:cubicBezTo>
                  <a:cubicBezTo>
                    <a:pt x="47" y="49"/>
                    <a:pt x="43" y="36"/>
                    <a:pt x="33" y="23"/>
                  </a:cubicBezTo>
                  <a:cubicBezTo>
                    <a:pt x="24" y="11"/>
                    <a:pt x="14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575"/>
            <p:cNvSpPr>
              <a:spLocks noEditPoints="1"/>
            </p:cNvSpPr>
            <p:nvPr/>
          </p:nvSpPr>
          <p:spPr bwMode="auto">
            <a:xfrm>
              <a:off x="5121275" y="2884488"/>
              <a:ext cx="136525" cy="52388"/>
            </a:xfrm>
            <a:custGeom>
              <a:avLst/>
              <a:gdLst>
                <a:gd name="T0" fmla="*/ 2147483647 w 63"/>
                <a:gd name="T1" fmla="*/ 2147483647 h 24"/>
                <a:gd name="T2" fmla="*/ 0 w 63"/>
                <a:gd name="T3" fmla="*/ 2147483647 h 24"/>
                <a:gd name="T4" fmla="*/ 2147483647 w 63"/>
                <a:gd name="T5" fmla="*/ 0 h 24"/>
                <a:gd name="T6" fmla="*/ 2147483647 w 63"/>
                <a:gd name="T7" fmla="*/ 2147483647 h 24"/>
                <a:gd name="T8" fmla="*/ 2147483647 w 63"/>
                <a:gd name="T9" fmla="*/ 2147483647 h 24"/>
                <a:gd name="T10" fmla="*/ 2147483647 w 63"/>
                <a:gd name="T11" fmla="*/ 2147483647 h 24"/>
                <a:gd name="T12" fmla="*/ 2147483647 w 63"/>
                <a:gd name="T13" fmla="*/ 2147483647 h 24"/>
                <a:gd name="T14" fmla="*/ 2147483647 w 63"/>
                <a:gd name="T15" fmla="*/ 2147483647 h 24"/>
                <a:gd name="T16" fmla="*/ 2147483647 w 63"/>
                <a:gd name="T17" fmla="*/ 2147483647 h 24"/>
                <a:gd name="T18" fmla="*/ 2147483647 w 6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24"/>
                <a:gd name="T32" fmla="*/ 63 w 6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24">
                  <a:moveTo>
                    <a:pt x="31" y="24"/>
                  </a:moveTo>
                  <a:cubicBezTo>
                    <a:pt x="13" y="24"/>
                    <a:pt x="0" y="19"/>
                    <a:pt x="0" y="12"/>
                  </a:cubicBezTo>
                  <a:cubicBezTo>
                    <a:pt x="0" y="5"/>
                    <a:pt x="13" y="0"/>
                    <a:pt x="31" y="0"/>
                  </a:cubicBezTo>
                  <a:cubicBezTo>
                    <a:pt x="49" y="0"/>
                    <a:pt x="63" y="5"/>
                    <a:pt x="63" y="12"/>
                  </a:cubicBezTo>
                  <a:cubicBezTo>
                    <a:pt x="63" y="19"/>
                    <a:pt x="49" y="24"/>
                    <a:pt x="31" y="24"/>
                  </a:cubicBezTo>
                  <a:close/>
                  <a:moveTo>
                    <a:pt x="31" y="2"/>
                  </a:moveTo>
                  <a:cubicBezTo>
                    <a:pt x="14" y="2"/>
                    <a:pt x="2" y="7"/>
                    <a:pt x="2" y="12"/>
                  </a:cubicBezTo>
                  <a:cubicBezTo>
                    <a:pt x="2" y="16"/>
                    <a:pt x="14" y="21"/>
                    <a:pt x="31" y="21"/>
                  </a:cubicBezTo>
                  <a:cubicBezTo>
                    <a:pt x="48" y="21"/>
                    <a:pt x="60" y="16"/>
                    <a:pt x="60" y="12"/>
                  </a:cubicBezTo>
                  <a:cubicBezTo>
                    <a:pt x="60" y="7"/>
                    <a:pt x="48" y="2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576"/>
            <p:cNvSpPr>
              <a:spLocks noEditPoints="1"/>
            </p:cNvSpPr>
            <p:nvPr/>
          </p:nvSpPr>
          <p:spPr bwMode="auto">
            <a:xfrm>
              <a:off x="5133975" y="2847975"/>
              <a:ext cx="107950" cy="119063"/>
            </a:xfrm>
            <a:custGeom>
              <a:avLst/>
              <a:gdLst>
                <a:gd name="T0" fmla="*/ 2147483647 w 50"/>
                <a:gd name="T1" fmla="*/ 2147483647 h 55"/>
                <a:gd name="T2" fmla="*/ 2147483647 w 50"/>
                <a:gd name="T3" fmla="*/ 2147483647 h 55"/>
                <a:gd name="T4" fmla="*/ 2147483647 w 50"/>
                <a:gd name="T5" fmla="*/ 2147483647 h 55"/>
                <a:gd name="T6" fmla="*/ 2147483647 w 50"/>
                <a:gd name="T7" fmla="*/ 2147483647 h 55"/>
                <a:gd name="T8" fmla="*/ 2147483647 w 50"/>
                <a:gd name="T9" fmla="*/ 2147483647 h 55"/>
                <a:gd name="T10" fmla="*/ 2147483647 w 50"/>
                <a:gd name="T11" fmla="*/ 2147483647 h 55"/>
                <a:gd name="T12" fmla="*/ 2147483647 w 50"/>
                <a:gd name="T13" fmla="*/ 2147483647 h 55"/>
                <a:gd name="T14" fmla="*/ 2147483647 w 50"/>
                <a:gd name="T15" fmla="*/ 2147483647 h 55"/>
                <a:gd name="T16" fmla="*/ 2147483647 w 50"/>
                <a:gd name="T17" fmla="*/ 2147483647 h 55"/>
                <a:gd name="T18" fmla="*/ 2147483647 w 50"/>
                <a:gd name="T19" fmla="*/ 2147483647 h 55"/>
                <a:gd name="T20" fmla="*/ 2147483647 w 50"/>
                <a:gd name="T21" fmla="*/ 2147483647 h 55"/>
                <a:gd name="T22" fmla="*/ 2147483647 w 50"/>
                <a:gd name="T23" fmla="*/ 2147483647 h 55"/>
                <a:gd name="T24" fmla="*/ 2147483647 w 50"/>
                <a:gd name="T25" fmla="*/ 2147483647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55"/>
                <a:gd name="T41" fmla="*/ 50 w 50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55">
                  <a:moveTo>
                    <a:pt x="9" y="55"/>
                  </a:moveTo>
                  <a:cubicBezTo>
                    <a:pt x="8" y="55"/>
                    <a:pt x="6" y="54"/>
                    <a:pt x="5" y="54"/>
                  </a:cubicBezTo>
                  <a:cubicBezTo>
                    <a:pt x="0" y="49"/>
                    <a:pt x="4" y="35"/>
                    <a:pt x="16" y="21"/>
                  </a:cubicBezTo>
                  <a:cubicBezTo>
                    <a:pt x="27" y="7"/>
                    <a:pt x="39" y="0"/>
                    <a:pt x="45" y="4"/>
                  </a:cubicBezTo>
                  <a:cubicBezTo>
                    <a:pt x="50" y="8"/>
                    <a:pt x="46" y="22"/>
                    <a:pt x="35" y="36"/>
                  </a:cubicBezTo>
                  <a:cubicBezTo>
                    <a:pt x="26" y="48"/>
                    <a:pt x="16" y="55"/>
                    <a:pt x="9" y="55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7" y="36"/>
                    <a:pt x="3" y="49"/>
                    <a:pt x="7" y="52"/>
                  </a:cubicBezTo>
                  <a:cubicBezTo>
                    <a:pt x="11" y="54"/>
                    <a:pt x="22" y="48"/>
                    <a:pt x="33" y="35"/>
                  </a:cubicBezTo>
                  <a:cubicBezTo>
                    <a:pt x="43" y="21"/>
                    <a:pt x="47" y="9"/>
                    <a:pt x="43" y="6"/>
                  </a:cubicBezTo>
                  <a:cubicBezTo>
                    <a:pt x="40" y="3"/>
                    <a:pt x="28" y="9"/>
                    <a:pt x="18" y="23"/>
                  </a:cubicBezTo>
                  <a:lnTo>
                    <a:pt x="17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1561837" y="2940806"/>
            <a:ext cx="647992" cy="530294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7" name="直接箭头连接符 617"/>
          <p:cNvCxnSpPr>
            <a:stCxn id="76" idx="1"/>
          </p:cNvCxnSpPr>
          <p:nvPr/>
        </p:nvCxnSpPr>
        <p:spPr>
          <a:xfrm flipH="1">
            <a:off x="1010537" y="3205953"/>
            <a:ext cx="551299" cy="1175998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圆角矩形 77"/>
          <p:cNvSpPr/>
          <p:nvPr/>
        </p:nvSpPr>
        <p:spPr>
          <a:xfrm>
            <a:off x="3551001" y="3656701"/>
            <a:ext cx="1270925" cy="451162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incre-training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79" name="直接箭头连接符 619"/>
          <p:cNvCxnSpPr>
            <a:stCxn id="44" idx="2"/>
            <a:endCxn id="46" idx="1"/>
          </p:cNvCxnSpPr>
          <p:nvPr/>
        </p:nvCxnSpPr>
        <p:spPr>
          <a:xfrm>
            <a:off x="2952710" y="3346907"/>
            <a:ext cx="1248" cy="364456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0" name="圆角矩形 79"/>
          <p:cNvSpPr/>
          <p:nvPr/>
        </p:nvSpPr>
        <p:spPr>
          <a:xfrm>
            <a:off x="6478060" y="3450692"/>
            <a:ext cx="1307122" cy="511968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Aggeration 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81" name="直接箭头连接符 624"/>
          <p:cNvCxnSpPr>
            <a:stCxn id="46" idx="4"/>
            <a:endCxn id="78" idx="1"/>
          </p:cNvCxnSpPr>
          <p:nvPr/>
        </p:nvCxnSpPr>
        <p:spPr>
          <a:xfrm flipV="1">
            <a:off x="3353436" y="3882282"/>
            <a:ext cx="197565" cy="7251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接箭头连接符 628"/>
          <p:cNvCxnSpPr>
            <a:stCxn id="41" idx="3"/>
            <a:endCxn id="80" idx="1"/>
          </p:cNvCxnSpPr>
          <p:nvPr/>
        </p:nvCxnSpPr>
        <p:spPr>
          <a:xfrm flipV="1">
            <a:off x="4818479" y="3706676"/>
            <a:ext cx="1659581" cy="119576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83" name="直接箭头连接符 629"/>
          <p:cNvCxnSpPr>
            <a:stCxn id="78" idx="3"/>
            <a:endCxn id="80" idx="1"/>
          </p:cNvCxnSpPr>
          <p:nvPr/>
        </p:nvCxnSpPr>
        <p:spPr>
          <a:xfrm flipV="1">
            <a:off x="4821926" y="3706676"/>
            <a:ext cx="1656133" cy="175605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84" name="直接箭头连接符 632"/>
          <p:cNvCxnSpPr>
            <a:endCxn id="101" idx="1"/>
          </p:cNvCxnSpPr>
          <p:nvPr/>
        </p:nvCxnSpPr>
        <p:spPr>
          <a:xfrm flipV="1">
            <a:off x="1036856" y="4010947"/>
            <a:ext cx="500665" cy="374142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633"/>
          <p:cNvCxnSpPr>
            <a:endCxn id="102" idx="1"/>
          </p:cNvCxnSpPr>
          <p:nvPr/>
        </p:nvCxnSpPr>
        <p:spPr>
          <a:xfrm>
            <a:off x="1042092" y="4360002"/>
            <a:ext cx="467756" cy="54389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6" name="组合 395"/>
          <p:cNvGrpSpPr/>
          <p:nvPr/>
        </p:nvGrpSpPr>
        <p:grpSpPr bwMode="auto">
          <a:xfrm>
            <a:off x="560163" y="3069575"/>
            <a:ext cx="266729" cy="265621"/>
            <a:chOff x="561975" y="1692276"/>
            <a:chExt cx="703263" cy="714375"/>
          </a:xfrm>
          <a:solidFill>
            <a:srgbClr val="1D1D1A"/>
          </a:solidFill>
        </p:grpSpPr>
        <p:sp>
          <p:nvSpPr>
            <p:cNvPr id="87" name="Oval 120"/>
            <p:cNvSpPr>
              <a:spLocks noChangeArrowheads="1"/>
            </p:cNvSpPr>
            <p:nvPr/>
          </p:nvSpPr>
          <p:spPr bwMode="auto">
            <a:xfrm>
              <a:off x="92710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Oval 121"/>
            <p:cNvSpPr>
              <a:spLocks noChangeArrowheads="1"/>
            </p:cNvSpPr>
            <p:nvPr/>
          </p:nvSpPr>
          <p:spPr bwMode="auto">
            <a:xfrm>
              <a:off x="84455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Freeform 122"/>
            <p:cNvSpPr/>
            <p:nvPr/>
          </p:nvSpPr>
          <p:spPr bwMode="auto">
            <a:xfrm>
              <a:off x="561975" y="1692276"/>
              <a:ext cx="703263" cy="701675"/>
            </a:xfrm>
            <a:custGeom>
              <a:avLst/>
              <a:gdLst>
                <a:gd name="T0" fmla="*/ 2147483647 w 526"/>
                <a:gd name="T1" fmla="*/ 2147483647 h 525"/>
                <a:gd name="T2" fmla="*/ 2147483647 w 526"/>
                <a:gd name="T3" fmla="*/ 2147483647 h 525"/>
                <a:gd name="T4" fmla="*/ 0 w 526"/>
                <a:gd name="T5" fmla="*/ 2147483647 h 525"/>
                <a:gd name="T6" fmla="*/ 2147483647 w 526"/>
                <a:gd name="T7" fmla="*/ 0 h 525"/>
                <a:gd name="T8" fmla="*/ 2147483647 w 526"/>
                <a:gd name="T9" fmla="*/ 2147483647 h 525"/>
                <a:gd name="T10" fmla="*/ 2147483647 w 526"/>
                <a:gd name="T11" fmla="*/ 2147483647 h 525"/>
                <a:gd name="T12" fmla="*/ 2147483647 w 526"/>
                <a:gd name="T13" fmla="*/ 2147483647 h 525"/>
                <a:gd name="T14" fmla="*/ 2147483647 w 526"/>
                <a:gd name="T15" fmla="*/ 2147483647 h 525"/>
                <a:gd name="T16" fmla="*/ 2147483647 w 526"/>
                <a:gd name="T17" fmla="*/ 2147483647 h 525"/>
                <a:gd name="T18" fmla="*/ 2147483647 w 526"/>
                <a:gd name="T19" fmla="*/ 2147483647 h 525"/>
                <a:gd name="T20" fmla="*/ 2147483647 w 526"/>
                <a:gd name="T21" fmla="*/ 2147483647 h 525"/>
                <a:gd name="T22" fmla="*/ 2147483647 w 526"/>
                <a:gd name="T23" fmla="*/ 2147483647 h 525"/>
                <a:gd name="T24" fmla="*/ 2147483647 w 526"/>
                <a:gd name="T25" fmla="*/ 2147483647 h 525"/>
                <a:gd name="T26" fmla="*/ 2147483647 w 526"/>
                <a:gd name="T27" fmla="*/ 2147483647 h 5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6"/>
                <a:gd name="T43" fmla="*/ 0 h 525"/>
                <a:gd name="T44" fmla="*/ 526 w 526"/>
                <a:gd name="T45" fmla="*/ 525 h 5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6" h="525">
                  <a:moveTo>
                    <a:pt x="233" y="524"/>
                  </a:moveTo>
                  <a:cubicBezTo>
                    <a:pt x="232" y="524"/>
                    <a:pt x="232" y="524"/>
                    <a:pt x="232" y="524"/>
                  </a:cubicBezTo>
                  <a:cubicBezTo>
                    <a:pt x="99" y="509"/>
                    <a:pt x="0" y="396"/>
                    <a:pt x="0" y="263"/>
                  </a:cubicBezTo>
                  <a:cubicBezTo>
                    <a:pt x="0" y="118"/>
                    <a:pt x="118" y="0"/>
                    <a:pt x="263" y="0"/>
                  </a:cubicBezTo>
                  <a:cubicBezTo>
                    <a:pt x="408" y="0"/>
                    <a:pt x="526" y="118"/>
                    <a:pt x="526" y="263"/>
                  </a:cubicBezTo>
                  <a:cubicBezTo>
                    <a:pt x="526" y="395"/>
                    <a:pt x="427" y="507"/>
                    <a:pt x="296" y="524"/>
                  </a:cubicBezTo>
                  <a:cubicBezTo>
                    <a:pt x="291" y="525"/>
                    <a:pt x="286" y="521"/>
                    <a:pt x="286" y="516"/>
                  </a:cubicBezTo>
                  <a:cubicBezTo>
                    <a:pt x="285" y="511"/>
                    <a:pt x="289" y="507"/>
                    <a:pt x="293" y="506"/>
                  </a:cubicBezTo>
                  <a:cubicBezTo>
                    <a:pt x="416" y="491"/>
                    <a:pt x="508" y="386"/>
                    <a:pt x="508" y="263"/>
                  </a:cubicBezTo>
                  <a:cubicBezTo>
                    <a:pt x="508" y="128"/>
                    <a:pt x="398" y="18"/>
                    <a:pt x="263" y="18"/>
                  </a:cubicBezTo>
                  <a:cubicBezTo>
                    <a:pt x="128" y="18"/>
                    <a:pt x="18" y="128"/>
                    <a:pt x="18" y="263"/>
                  </a:cubicBezTo>
                  <a:cubicBezTo>
                    <a:pt x="18" y="387"/>
                    <a:pt x="111" y="492"/>
                    <a:pt x="234" y="506"/>
                  </a:cubicBezTo>
                  <a:cubicBezTo>
                    <a:pt x="239" y="507"/>
                    <a:pt x="242" y="511"/>
                    <a:pt x="242" y="516"/>
                  </a:cubicBezTo>
                  <a:cubicBezTo>
                    <a:pt x="241" y="521"/>
                    <a:pt x="237" y="524"/>
                    <a:pt x="233" y="5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Freeform 374"/>
            <p:cNvSpPr/>
            <p:nvPr/>
          </p:nvSpPr>
          <p:spPr bwMode="auto">
            <a:xfrm>
              <a:off x="665163" y="1870075"/>
              <a:ext cx="355600" cy="434975"/>
            </a:xfrm>
            <a:custGeom>
              <a:avLst/>
              <a:gdLst>
                <a:gd name="T0" fmla="*/ 2147483647 w 266"/>
                <a:gd name="T1" fmla="*/ 2147483647 h 326"/>
                <a:gd name="T2" fmla="*/ 2147483647 w 266"/>
                <a:gd name="T3" fmla="*/ 2147483647 h 326"/>
                <a:gd name="T4" fmla="*/ 2147483647 w 266"/>
                <a:gd name="T5" fmla="*/ 2147483647 h 326"/>
                <a:gd name="T6" fmla="*/ 2147483647 w 266"/>
                <a:gd name="T7" fmla="*/ 2147483647 h 326"/>
                <a:gd name="T8" fmla="*/ 2147483647 w 266"/>
                <a:gd name="T9" fmla="*/ 2147483647 h 326"/>
                <a:gd name="T10" fmla="*/ 2147483647 w 266"/>
                <a:gd name="T11" fmla="*/ 2147483647 h 326"/>
                <a:gd name="T12" fmla="*/ 2147483647 w 266"/>
                <a:gd name="T13" fmla="*/ 2147483647 h 326"/>
                <a:gd name="T14" fmla="*/ 2147483647 w 266"/>
                <a:gd name="T15" fmla="*/ 2147483647 h 326"/>
                <a:gd name="T16" fmla="*/ 2147483647 w 266"/>
                <a:gd name="T17" fmla="*/ 2147483647 h 326"/>
                <a:gd name="T18" fmla="*/ 2147483647 w 266"/>
                <a:gd name="T19" fmla="*/ 2147483647 h 326"/>
                <a:gd name="T20" fmla="*/ 2147483647 w 266"/>
                <a:gd name="T21" fmla="*/ 2147483647 h 326"/>
                <a:gd name="T22" fmla="*/ 2147483647 w 266"/>
                <a:gd name="T23" fmla="*/ 2147483647 h 326"/>
                <a:gd name="T24" fmla="*/ 2147483647 w 266"/>
                <a:gd name="T25" fmla="*/ 2147483647 h 326"/>
                <a:gd name="T26" fmla="*/ 2147483647 w 266"/>
                <a:gd name="T27" fmla="*/ 2147483647 h 326"/>
                <a:gd name="T28" fmla="*/ 2147483647 w 266"/>
                <a:gd name="T29" fmla="*/ 2147483647 h 326"/>
                <a:gd name="T30" fmla="*/ 2147483647 w 266"/>
                <a:gd name="T31" fmla="*/ 2147483647 h 326"/>
                <a:gd name="T32" fmla="*/ 2147483647 w 266"/>
                <a:gd name="T33" fmla="*/ 2147483647 h 326"/>
                <a:gd name="T34" fmla="*/ 2147483647 w 266"/>
                <a:gd name="T35" fmla="*/ 2147483647 h 326"/>
                <a:gd name="T36" fmla="*/ 2147483647 w 266"/>
                <a:gd name="T37" fmla="*/ 2147483647 h 326"/>
                <a:gd name="T38" fmla="*/ 2147483647 w 266"/>
                <a:gd name="T39" fmla="*/ 2147483647 h 326"/>
                <a:gd name="T40" fmla="*/ 2147483647 w 266"/>
                <a:gd name="T41" fmla="*/ 2147483647 h 326"/>
                <a:gd name="T42" fmla="*/ 2147483647 w 266"/>
                <a:gd name="T43" fmla="*/ 2147483647 h 326"/>
                <a:gd name="T44" fmla="*/ 2147483647 w 266"/>
                <a:gd name="T45" fmla="*/ 2147483647 h 326"/>
                <a:gd name="T46" fmla="*/ 2147483647 w 266"/>
                <a:gd name="T47" fmla="*/ 2147483647 h 326"/>
                <a:gd name="T48" fmla="*/ 2147483647 w 266"/>
                <a:gd name="T49" fmla="*/ 2147483647 h 326"/>
                <a:gd name="T50" fmla="*/ 2147483647 w 266"/>
                <a:gd name="T51" fmla="*/ 2147483647 h 326"/>
                <a:gd name="T52" fmla="*/ 2147483647 w 266"/>
                <a:gd name="T53" fmla="*/ 2147483647 h 326"/>
                <a:gd name="T54" fmla="*/ 2147483647 w 266"/>
                <a:gd name="T55" fmla="*/ 2147483647 h 326"/>
                <a:gd name="T56" fmla="*/ 2147483647 w 266"/>
                <a:gd name="T57" fmla="*/ 2147483647 h 326"/>
                <a:gd name="T58" fmla="*/ 2147483647 w 266"/>
                <a:gd name="T59" fmla="*/ 2147483647 h 326"/>
                <a:gd name="T60" fmla="*/ 2147483647 w 266"/>
                <a:gd name="T61" fmla="*/ 2147483647 h 326"/>
                <a:gd name="T62" fmla="*/ 2147483647 w 266"/>
                <a:gd name="T63" fmla="*/ 2147483647 h 326"/>
                <a:gd name="T64" fmla="*/ 2147483647 w 266"/>
                <a:gd name="T65" fmla="*/ 2147483647 h 326"/>
                <a:gd name="T66" fmla="*/ 2147483647 w 266"/>
                <a:gd name="T67" fmla="*/ 2147483647 h 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6"/>
                <a:gd name="T103" fmla="*/ 0 h 326"/>
                <a:gd name="T104" fmla="*/ 266 w 266"/>
                <a:gd name="T105" fmla="*/ 326 h 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6" h="326">
                  <a:moveTo>
                    <a:pt x="177" y="326"/>
                  </a:moveTo>
                  <a:cubicBezTo>
                    <a:pt x="164" y="326"/>
                    <a:pt x="153" y="318"/>
                    <a:pt x="150" y="305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91" y="305"/>
                    <a:pt x="91" y="305"/>
                    <a:pt x="91" y="305"/>
                  </a:cubicBezTo>
                  <a:cubicBezTo>
                    <a:pt x="87" y="316"/>
                    <a:pt x="77" y="324"/>
                    <a:pt x="65" y="324"/>
                  </a:cubicBezTo>
                  <a:cubicBezTo>
                    <a:pt x="57" y="324"/>
                    <a:pt x="50" y="320"/>
                    <a:pt x="45" y="313"/>
                  </a:cubicBezTo>
                  <a:cubicBezTo>
                    <a:pt x="40" y="307"/>
                    <a:pt x="38" y="298"/>
                    <a:pt x="40" y="290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1" y="160"/>
                    <a:pt x="47" y="165"/>
                    <a:pt x="41" y="169"/>
                  </a:cubicBezTo>
                  <a:cubicBezTo>
                    <a:pt x="35" y="172"/>
                    <a:pt x="28" y="173"/>
                    <a:pt x="21" y="171"/>
                  </a:cubicBezTo>
                  <a:cubicBezTo>
                    <a:pt x="8" y="167"/>
                    <a:pt x="0" y="152"/>
                    <a:pt x="4" y="139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3"/>
                    <a:pt x="27" y="62"/>
                    <a:pt x="28" y="6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9" y="0"/>
                    <a:pt x="101" y="3"/>
                  </a:cubicBezTo>
                  <a:cubicBezTo>
                    <a:pt x="103" y="5"/>
                    <a:pt x="103" y="9"/>
                    <a:pt x="101" y="11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3" y="150"/>
                    <a:pt x="17" y="157"/>
                    <a:pt x="25" y="159"/>
                  </a:cubicBezTo>
                  <a:cubicBezTo>
                    <a:pt x="28" y="160"/>
                    <a:pt x="32" y="160"/>
                    <a:pt x="35" y="158"/>
                  </a:cubicBezTo>
                  <a:cubicBezTo>
                    <a:pt x="38" y="156"/>
                    <a:pt x="40" y="153"/>
                    <a:pt x="41" y="15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7" y="93"/>
                    <a:pt x="57" y="92"/>
                    <a:pt x="58" y="9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8" y="63"/>
                    <a:pt x="90" y="63"/>
                    <a:pt x="92" y="64"/>
                  </a:cubicBezTo>
                  <a:cubicBezTo>
                    <a:pt x="95" y="65"/>
                    <a:pt x="96" y="67"/>
                    <a:pt x="96" y="70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9"/>
                    <a:pt x="93" y="149"/>
                    <a:pt x="93" y="150"/>
                  </a:cubicBezTo>
                  <a:cubicBezTo>
                    <a:pt x="52" y="294"/>
                    <a:pt x="52" y="294"/>
                    <a:pt x="52" y="294"/>
                  </a:cubicBezTo>
                  <a:cubicBezTo>
                    <a:pt x="51" y="298"/>
                    <a:pt x="51" y="303"/>
                    <a:pt x="54" y="306"/>
                  </a:cubicBezTo>
                  <a:cubicBezTo>
                    <a:pt x="57" y="310"/>
                    <a:pt x="61" y="312"/>
                    <a:pt x="65" y="312"/>
                  </a:cubicBezTo>
                  <a:cubicBezTo>
                    <a:pt x="72" y="312"/>
                    <a:pt x="77" y="308"/>
                    <a:pt x="79" y="302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2"/>
                    <a:pt x="121" y="170"/>
                    <a:pt x="124" y="170"/>
                  </a:cubicBezTo>
                  <a:cubicBezTo>
                    <a:pt x="126" y="170"/>
                    <a:pt x="129" y="172"/>
                    <a:pt x="129" y="174"/>
                  </a:cubicBezTo>
                  <a:cubicBezTo>
                    <a:pt x="162" y="302"/>
                    <a:pt x="162" y="302"/>
                    <a:pt x="162" y="302"/>
                  </a:cubicBezTo>
                  <a:cubicBezTo>
                    <a:pt x="163" y="310"/>
                    <a:pt x="170" y="314"/>
                    <a:pt x="177" y="314"/>
                  </a:cubicBezTo>
                  <a:cubicBezTo>
                    <a:pt x="182" y="314"/>
                    <a:pt x="187" y="312"/>
                    <a:pt x="190" y="308"/>
                  </a:cubicBezTo>
                  <a:cubicBezTo>
                    <a:pt x="193" y="304"/>
                    <a:pt x="194" y="299"/>
                    <a:pt x="192" y="294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154" y="153"/>
                    <a:pt x="154" y="153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3"/>
                    <a:pt x="158" y="61"/>
                    <a:pt x="160" y="60"/>
                  </a:cubicBezTo>
                  <a:cubicBezTo>
                    <a:pt x="162" y="59"/>
                    <a:pt x="165" y="60"/>
                    <a:pt x="167" y="62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30" y="123"/>
                    <a:pt x="230" y="123"/>
                    <a:pt x="230" y="123"/>
                  </a:cubicBezTo>
                  <a:cubicBezTo>
                    <a:pt x="233" y="125"/>
                    <a:pt x="236" y="125"/>
                    <a:pt x="240" y="125"/>
                  </a:cubicBezTo>
                  <a:cubicBezTo>
                    <a:pt x="244" y="124"/>
                    <a:pt x="247" y="122"/>
                    <a:pt x="249" y="118"/>
                  </a:cubicBezTo>
                  <a:cubicBezTo>
                    <a:pt x="252" y="112"/>
                    <a:pt x="250" y="104"/>
                    <a:pt x="244" y="100"/>
                  </a:cubicBezTo>
                  <a:cubicBezTo>
                    <a:pt x="211" y="79"/>
                    <a:pt x="211" y="79"/>
                    <a:pt x="211" y="79"/>
                  </a:cubicBezTo>
                  <a:cubicBezTo>
                    <a:pt x="211" y="79"/>
                    <a:pt x="210" y="79"/>
                    <a:pt x="210" y="78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3" y="8"/>
                    <a:pt x="154" y="4"/>
                    <a:pt x="156" y="2"/>
                  </a:cubicBezTo>
                  <a:cubicBezTo>
                    <a:pt x="159" y="0"/>
                    <a:pt x="163" y="1"/>
                    <a:pt x="165" y="3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62" y="97"/>
                    <a:pt x="266" y="112"/>
                    <a:pt x="259" y="124"/>
                  </a:cubicBezTo>
                  <a:cubicBezTo>
                    <a:pt x="255" y="130"/>
                    <a:pt x="250" y="135"/>
                    <a:pt x="243" y="136"/>
                  </a:cubicBezTo>
                  <a:cubicBezTo>
                    <a:pt x="236" y="138"/>
                    <a:pt x="229" y="137"/>
                    <a:pt x="223" y="133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12"/>
                    <a:pt x="191" y="111"/>
                    <a:pt x="191" y="111"/>
                  </a:cubicBezTo>
                  <a:cubicBezTo>
                    <a:pt x="167" y="82"/>
                    <a:pt x="167" y="82"/>
                    <a:pt x="167" y="8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204" y="291"/>
                    <a:pt x="204" y="291"/>
                    <a:pt x="204" y="291"/>
                  </a:cubicBezTo>
                  <a:cubicBezTo>
                    <a:pt x="206" y="300"/>
                    <a:pt x="204" y="308"/>
                    <a:pt x="199" y="315"/>
                  </a:cubicBezTo>
                  <a:cubicBezTo>
                    <a:pt x="194" y="322"/>
                    <a:pt x="186" y="326"/>
                    <a:pt x="177" y="3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375"/>
            <p:cNvSpPr>
              <a:spLocks noEditPoints="1"/>
            </p:cNvSpPr>
            <p:nvPr/>
          </p:nvSpPr>
          <p:spPr bwMode="auto">
            <a:xfrm>
              <a:off x="766763" y="1765300"/>
              <a:ext cx="141287" cy="138113"/>
            </a:xfrm>
            <a:custGeom>
              <a:avLst/>
              <a:gdLst>
                <a:gd name="T0" fmla="*/ 2147483647 w 105"/>
                <a:gd name="T1" fmla="*/ 2147483647 h 103"/>
                <a:gd name="T2" fmla="*/ 0 w 105"/>
                <a:gd name="T3" fmla="*/ 2147483647 h 103"/>
                <a:gd name="T4" fmla="*/ 2147483647 w 105"/>
                <a:gd name="T5" fmla="*/ 0 h 103"/>
                <a:gd name="T6" fmla="*/ 2147483647 w 105"/>
                <a:gd name="T7" fmla="*/ 2147483647 h 103"/>
                <a:gd name="T8" fmla="*/ 2147483647 w 105"/>
                <a:gd name="T9" fmla="*/ 2147483647 h 103"/>
                <a:gd name="T10" fmla="*/ 2147483647 w 105"/>
                <a:gd name="T11" fmla="*/ 2147483647 h 103"/>
                <a:gd name="T12" fmla="*/ 2147483647 w 105"/>
                <a:gd name="T13" fmla="*/ 2147483647 h 103"/>
                <a:gd name="T14" fmla="*/ 2147483647 w 105"/>
                <a:gd name="T15" fmla="*/ 2147483647 h 103"/>
                <a:gd name="T16" fmla="*/ 2147483647 w 105"/>
                <a:gd name="T17" fmla="*/ 2147483647 h 103"/>
                <a:gd name="T18" fmla="*/ 2147483647 w 105"/>
                <a:gd name="T19" fmla="*/ 214748364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03"/>
                <a:gd name="T32" fmla="*/ 105 w 105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03">
                  <a:moveTo>
                    <a:pt x="52" y="103"/>
                  </a:move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  <a:cubicBezTo>
                    <a:pt x="105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3"/>
                    <a:pt x="30" y="91"/>
                    <a:pt x="52" y="91"/>
                  </a:cubicBezTo>
                  <a:cubicBezTo>
                    <a:pt x="75" y="91"/>
                    <a:pt x="93" y="73"/>
                    <a:pt x="93" y="52"/>
                  </a:cubicBezTo>
                  <a:cubicBezTo>
                    <a:pt x="93" y="30"/>
                    <a:pt x="75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376"/>
            <p:cNvSpPr/>
            <p:nvPr/>
          </p:nvSpPr>
          <p:spPr bwMode="auto">
            <a:xfrm>
              <a:off x="884238" y="2009775"/>
              <a:ext cx="307975" cy="303213"/>
            </a:xfrm>
            <a:custGeom>
              <a:avLst/>
              <a:gdLst>
                <a:gd name="T0" fmla="*/ 2147483647 w 230"/>
                <a:gd name="T1" fmla="*/ 2147483647 h 227"/>
                <a:gd name="T2" fmla="*/ 2147483647 w 230"/>
                <a:gd name="T3" fmla="*/ 2147483647 h 227"/>
                <a:gd name="T4" fmla="*/ 2147483647 w 230"/>
                <a:gd name="T5" fmla="*/ 2147483647 h 227"/>
                <a:gd name="T6" fmla="*/ 2147483647 w 230"/>
                <a:gd name="T7" fmla="*/ 2147483647 h 227"/>
                <a:gd name="T8" fmla="*/ 2147483647 w 230"/>
                <a:gd name="T9" fmla="*/ 2147483647 h 227"/>
                <a:gd name="T10" fmla="*/ 2147483647 w 230"/>
                <a:gd name="T11" fmla="*/ 2147483647 h 227"/>
                <a:gd name="T12" fmla="*/ 2147483647 w 230"/>
                <a:gd name="T13" fmla="*/ 2147483647 h 227"/>
                <a:gd name="T14" fmla="*/ 2147483647 w 230"/>
                <a:gd name="T15" fmla="*/ 2147483647 h 227"/>
                <a:gd name="T16" fmla="*/ 2147483647 w 230"/>
                <a:gd name="T17" fmla="*/ 2147483647 h 227"/>
                <a:gd name="T18" fmla="*/ 2147483647 w 230"/>
                <a:gd name="T19" fmla="*/ 2147483647 h 227"/>
                <a:gd name="T20" fmla="*/ 2147483647 w 230"/>
                <a:gd name="T21" fmla="*/ 2147483647 h 227"/>
                <a:gd name="T22" fmla="*/ 2147483647 w 230"/>
                <a:gd name="T23" fmla="*/ 2147483647 h 227"/>
                <a:gd name="T24" fmla="*/ 2147483647 w 230"/>
                <a:gd name="T25" fmla="*/ 2147483647 h 227"/>
                <a:gd name="T26" fmla="*/ 2147483647 w 230"/>
                <a:gd name="T27" fmla="*/ 2147483647 h 227"/>
                <a:gd name="T28" fmla="*/ 2147483647 w 230"/>
                <a:gd name="T29" fmla="*/ 2147483647 h 227"/>
                <a:gd name="T30" fmla="*/ 2147483647 w 230"/>
                <a:gd name="T31" fmla="*/ 2147483647 h 227"/>
                <a:gd name="T32" fmla="*/ 2147483647 w 230"/>
                <a:gd name="T33" fmla="*/ 2147483647 h 227"/>
                <a:gd name="T34" fmla="*/ 2147483647 w 230"/>
                <a:gd name="T35" fmla="*/ 2147483647 h 227"/>
                <a:gd name="T36" fmla="*/ 2147483647 w 230"/>
                <a:gd name="T37" fmla="*/ 2147483647 h 227"/>
                <a:gd name="T38" fmla="*/ 2147483647 w 230"/>
                <a:gd name="T39" fmla="*/ 2147483647 h 227"/>
                <a:gd name="T40" fmla="*/ 2147483647 w 230"/>
                <a:gd name="T41" fmla="*/ 2147483647 h 227"/>
                <a:gd name="T42" fmla="*/ 2147483647 w 230"/>
                <a:gd name="T43" fmla="*/ 2147483647 h 227"/>
                <a:gd name="T44" fmla="*/ 2147483647 w 230"/>
                <a:gd name="T45" fmla="*/ 2147483647 h 227"/>
                <a:gd name="T46" fmla="*/ 2147483647 w 230"/>
                <a:gd name="T47" fmla="*/ 2147483647 h 227"/>
                <a:gd name="T48" fmla="*/ 2147483647 w 230"/>
                <a:gd name="T49" fmla="*/ 2147483647 h 227"/>
                <a:gd name="T50" fmla="*/ 2147483647 w 230"/>
                <a:gd name="T51" fmla="*/ 2147483647 h 227"/>
                <a:gd name="T52" fmla="*/ 2147483647 w 230"/>
                <a:gd name="T53" fmla="*/ 2147483647 h 227"/>
                <a:gd name="T54" fmla="*/ 2147483647 w 230"/>
                <a:gd name="T55" fmla="*/ 2147483647 h 227"/>
                <a:gd name="T56" fmla="*/ 2147483647 w 230"/>
                <a:gd name="T57" fmla="*/ 2147483647 h 227"/>
                <a:gd name="T58" fmla="*/ 2147483647 w 230"/>
                <a:gd name="T59" fmla="*/ 2147483647 h 227"/>
                <a:gd name="T60" fmla="*/ 2147483647 w 230"/>
                <a:gd name="T61" fmla="*/ 2147483647 h 227"/>
                <a:gd name="T62" fmla="*/ 2147483647 w 230"/>
                <a:gd name="T63" fmla="*/ 2147483647 h 227"/>
                <a:gd name="T64" fmla="*/ 2147483647 w 230"/>
                <a:gd name="T65" fmla="*/ 2147483647 h 227"/>
                <a:gd name="T66" fmla="*/ 2147483647 w 230"/>
                <a:gd name="T67" fmla="*/ 2147483647 h 227"/>
                <a:gd name="T68" fmla="*/ 2147483647 w 230"/>
                <a:gd name="T69" fmla="*/ 2147483647 h 227"/>
                <a:gd name="T70" fmla="*/ 2147483647 w 230"/>
                <a:gd name="T71" fmla="*/ 2147483647 h 227"/>
                <a:gd name="T72" fmla="*/ 2147483647 w 230"/>
                <a:gd name="T73" fmla="*/ 2147483647 h 227"/>
                <a:gd name="T74" fmla="*/ 2147483647 w 230"/>
                <a:gd name="T75" fmla="*/ 2147483647 h 227"/>
                <a:gd name="T76" fmla="*/ 2147483647 w 230"/>
                <a:gd name="T77" fmla="*/ 2147483647 h 227"/>
                <a:gd name="T78" fmla="*/ 2147483647 w 230"/>
                <a:gd name="T79" fmla="*/ 2147483647 h 227"/>
                <a:gd name="T80" fmla="*/ 2147483647 w 230"/>
                <a:gd name="T81" fmla="*/ 2147483647 h 227"/>
                <a:gd name="T82" fmla="*/ 2147483647 w 230"/>
                <a:gd name="T83" fmla="*/ 2147483647 h 227"/>
                <a:gd name="T84" fmla="*/ 2147483647 w 230"/>
                <a:gd name="T85" fmla="*/ 2147483647 h 227"/>
                <a:gd name="T86" fmla="*/ 2147483647 w 230"/>
                <a:gd name="T87" fmla="*/ 2147483647 h 227"/>
                <a:gd name="T88" fmla="*/ 2147483647 w 230"/>
                <a:gd name="T89" fmla="*/ 2147483647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0"/>
                <a:gd name="T136" fmla="*/ 0 h 227"/>
                <a:gd name="T137" fmla="*/ 230 w 230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0" h="227">
                  <a:moveTo>
                    <a:pt x="133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09" y="227"/>
                    <a:pt x="106" y="224"/>
                    <a:pt x="106" y="221"/>
                  </a:cubicBezTo>
                  <a:cubicBezTo>
                    <a:pt x="106" y="221"/>
                    <a:pt x="102" y="167"/>
                    <a:pt x="97" y="150"/>
                  </a:cubicBezTo>
                  <a:cubicBezTo>
                    <a:pt x="97" y="147"/>
                    <a:pt x="94" y="139"/>
                    <a:pt x="85" y="141"/>
                  </a:cubicBezTo>
                  <a:cubicBezTo>
                    <a:pt x="83" y="141"/>
                    <a:pt x="81" y="141"/>
                    <a:pt x="79" y="142"/>
                  </a:cubicBezTo>
                  <a:cubicBezTo>
                    <a:pt x="65" y="145"/>
                    <a:pt x="47" y="149"/>
                    <a:pt x="21" y="148"/>
                  </a:cubicBezTo>
                  <a:cubicBezTo>
                    <a:pt x="18" y="148"/>
                    <a:pt x="15" y="145"/>
                    <a:pt x="15" y="141"/>
                  </a:cubicBezTo>
                  <a:cubicBezTo>
                    <a:pt x="15" y="138"/>
                    <a:pt x="18" y="136"/>
                    <a:pt x="22" y="136"/>
                  </a:cubicBezTo>
                  <a:cubicBezTo>
                    <a:pt x="46" y="137"/>
                    <a:pt x="62" y="133"/>
                    <a:pt x="77" y="130"/>
                  </a:cubicBezTo>
                  <a:cubicBezTo>
                    <a:pt x="79" y="130"/>
                    <a:pt x="81" y="129"/>
                    <a:pt x="83" y="129"/>
                  </a:cubicBezTo>
                  <a:cubicBezTo>
                    <a:pt x="95" y="126"/>
                    <a:pt x="106" y="134"/>
                    <a:pt x="109" y="147"/>
                  </a:cubicBezTo>
                  <a:cubicBezTo>
                    <a:pt x="113" y="162"/>
                    <a:pt x="116" y="200"/>
                    <a:pt x="117" y="215"/>
                  </a:cubicBezTo>
                  <a:cubicBezTo>
                    <a:pt x="127" y="215"/>
                    <a:pt x="127" y="215"/>
                    <a:pt x="127" y="215"/>
                  </a:cubicBezTo>
                  <a:cubicBezTo>
                    <a:pt x="127" y="193"/>
                    <a:pt x="129" y="125"/>
                    <a:pt x="145" y="105"/>
                  </a:cubicBezTo>
                  <a:cubicBezTo>
                    <a:pt x="162" y="83"/>
                    <a:pt x="171" y="82"/>
                    <a:pt x="183" y="82"/>
                  </a:cubicBezTo>
                  <a:cubicBezTo>
                    <a:pt x="189" y="83"/>
                    <a:pt x="194" y="83"/>
                    <a:pt x="202" y="79"/>
                  </a:cubicBezTo>
                  <a:cubicBezTo>
                    <a:pt x="213" y="75"/>
                    <a:pt x="218" y="57"/>
                    <a:pt x="217" y="53"/>
                  </a:cubicBezTo>
                  <a:cubicBezTo>
                    <a:pt x="215" y="52"/>
                    <a:pt x="208" y="52"/>
                    <a:pt x="204" y="51"/>
                  </a:cubicBezTo>
                  <a:cubicBezTo>
                    <a:pt x="193" y="51"/>
                    <a:pt x="180" y="50"/>
                    <a:pt x="176" y="40"/>
                  </a:cubicBezTo>
                  <a:cubicBezTo>
                    <a:pt x="170" y="25"/>
                    <a:pt x="153" y="26"/>
                    <a:pt x="152" y="26"/>
                  </a:cubicBezTo>
                  <a:cubicBezTo>
                    <a:pt x="151" y="26"/>
                    <a:pt x="149" y="26"/>
                    <a:pt x="148" y="25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6" y="34"/>
                    <a:pt x="136" y="35"/>
                  </a:cubicBezTo>
                  <a:cubicBezTo>
                    <a:pt x="132" y="42"/>
                    <a:pt x="118" y="65"/>
                    <a:pt x="109" y="69"/>
                  </a:cubicBezTo>
                  <a:cubicBezTo>
                    <a:pt x="97" y="75"/>
                    <a:pt x="45" y="80"/>
                    <a:pt x="6" y="77"/>
                  </a:cubicBezTo>
                  <a:cubicBezTo>
                    <a:pt x="3" y="77"/>
                    <a:pt x="0" y="74"/>
                    <a:pt x="1" y="70"/>
                  </a:cubicBezTo>
                  <a:cubicBezTo>
                    <a:pt x="1" y="67"/>
                    <a:pt x="4" y="65"/>
                    <a:pt x="7" y="65"/>
                  </a:cubicBezTo>
                  <a:cubicBezTo>
                    <a:pt x="47" y="68"/>
                    <a:pt x="96" y="62"/>
                    <a:pt x="104" y="58"/>
                  </a:cubicBezTo>
                  <a:cubicBezTo>
                    <a:pt x="108" y="57"/>
                    <a:pt x="117" y="43"/>
                    <a:pt x="124" y="31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5"/>
                    <a:pt x="122" y="3"/>
                    <a:pt x="124" y="1"/>
                  </a:cubicBezTo>
                  <a:cubicBezTo>
                    <a:pt x="125" y="0"/>
                    <a:pt x="128" y="0"/>
                    <a:pt x="130" y="1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63" y="14"/>
                    <a:pt x="181" y="18"/>
                    <a:pt x="187" y="36"/>
                  </a:cubicBezTo>
                  <a:cubicBezTo>
                    <a:pt x="188" y="38"/>
                    <a:pt x="199" y="39"/>
                    <a:pt x="205" y="39"/>
                  </a:cubicBezTo>
                  <a:cubicBezTo>
                    <a:pt x="214" y="40"/>
                    <a:pt x="223" y="40"/>
                    <a:pt x="227" y="46"/>
                  </a:cubicBezTo>
                  <a:cubicBezTo>
                    <a:pt x="230" y="50"/>
                    <a:pt x="229" y="58"/>
                    <a:pt x="228" y="63"/>
                  </a:cubicBezTo>
                  <a:cubicBezTo>
                    <a:pt x="225" y="72"/>
                    <a:pt x="218" y="86"/>
                    <a:pt x="207" y="90"/>
                  </a:cubicBezTo>
                  <a:cubicBezTo>
                    <a:pt x="196" y="95"/>
                    <a:pt x="189" y="95"/>
                    <a:pt x="183" y="94"/>
                  </a:cubicBezTo>
                  <a:cubicBezTo>
                    <a:pt x="175" y="94"/>
                    <a:pt x="169" y="94"/>
                    <a:pt x="154" y="113"/>
                  </a:cubicBezTo>
                  <a:cubicBezTo>
                    <a:pt x="141" y="129"/>
                    <a:pt x="139" y="196"/>
                    <a:pt x="139" y="221"/>
                  </a:cubicBezTo>
                  <a:cubicBezTo>
                    <a:pt x="139" y="222"/>
                    <a:pt x="138" y="224"/>
                    <a:pt x="137" y="225"/>
                  </a:cubicBezTo>
                  <a:cubicBezTo>
                    <a:pt x="136" y="226"/>
                    <a:pt x="134" y="227"/>
                    <a:pt x="133" y="2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377"/>
            <p:cNvSpPr/>
            <p:nvPr/>
          </p:nvSpPr>
          <p:spPr bwMode="auto">
            <a:xfrm>
              <a:off x="1060450" y="2165350"/>
              <a:ext cx="61912" cy="122238"/>
            </a:xfrm>
            <a:custGeom>
              <a:avLst/>
              <a:gdLst>
                <a:gd name="T0" fmla="*/ 2147483647 w 47"/>
                <a:gd name="T1" fmla="*/ 2147483647 h 92"/>
                <a:gd name="T2" fmla="*/ 2147483647 w 47"/>
                <a:gd name="T3" fmla="*/ 2147483647 h 92"/>
                <a:gd name="T4" fmla="*/ 2147483647 w 47"/>
                <a:gd name="T5" fmla="*/ 2147483647 h 92"/>
                <a:gd name="T6" fmla="*/ 2147483647 w 47"/>
                <a:gd name="T7" fmla="*/ 2147483647 h 92"/>
                <a:gd name="T8" fmla="*/ 2147483647 w 47"/>
                <a:gd name="T9" fmla="*/ 2147483647 h 92"/>
                <a:gd name="T10" fmla="*/ 2147483647 w 47"/>
                <a:gd name="T11" fmla="*/ 2147483647 h 92"/>
                <a:gd name="T12" fmla="*/ 2147483647 w 47"/>
                <a:gd name="T13" fmla="*/ 2147483647 h 92"/>
                <a:gd name="T14" fmla="*/ 2147483647 w 47"/>
                <a:gd name="T15" fmla="*/ 2147483647 h 92"/>
                <a:gd name="T16" fmla="*/ 2147483647 w 47"/>
                <a:gd name="T17" fmla="*/ 2147483647 h 92"/>
                <a:gd name="T18" fmla="*/ 2147483647 w 47"/>
                <a:gd name="T19" fmla="*/ 2147483647 h 92"/>
                <a:gd name="T20" fmla="*/ 2147483647 w 47"/>
                <a:gd name="T21" fmla="*/ 2147483647 h 92"/>
                <a:gd name="T22" fmla="*/ 2147483647 w 47"/>
                <a:gd name="T23" fmla="*/ 2147483647 h 92"/>
                <a:gd name="T24" fmla="*/ 2147483647 w 47"/>
                <a:gd name="T25" fmla="*/ 2147483647 h 92"/>
                <a:gd name="T26" fmla="*/ 2147483647 w 47"/>
                <a:gd name="T27" fmla="*/ 2147483647 h 92"/>
                <a:gd name="T28" fmla="*/ 2147483647 w 47"/>
                <a:gd name="T29" fmla="*/ 2147483647 h 92"/>
                <a:gd name="T30" fmla="*/ 2147483647 w 47"/>
                <a:gd name="T31" fmla="*/ 2147483647 h 92"/>
                <a:gd name="T32" fmla="*/ 2147483647 w 47"/>
                <a:gd name="T33" fmla="*/ 2147483647 h 92"/>
                <a:gd name="T34" fmla="*/ 2147483647 w 47"/>
                <a:gd name="T35" fmla="*/ 2147483647 h 92"/>
                <a:gd name="T36" fmla="*/ 2147483647 w 47"/>
                <a:gd name="T37" fmla="*/ 2147483647 h 92"/>
                <a:gd name="T38" fmla="*/ 2147483647 w 47"/>
                <a:gd name="T39" fmla="*/ 2147483647 h 92"/>
                <a:gd name="T40" fmla="*/ 2147483647 w 47"/>
                <a:gd name="T41" fmla="*/ 2147483647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92"/>
                <a:gd name="T65" fmla="*/ 47 w 47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92">
                  <a:moveTo>
                    <a:pt x="37" y="92"/>
                  </a:moveTo>
                  <a:cubicBezTo>
                    <a:pt x="37" y="92"/>
                    <a:pt x="36" y="92"/>
                    <a:pt x="36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5" y="86"/>
                    <a:pt x="15" y="8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6"/>
                    <a:pt x="0" y="32"/>
                    <a:pt x="1" y="29"/>
                  </a:cubicBezTo>
                  <a:cubicBezTo>
                    <a:pt x="3" y="27"/>
                    <a:pt x="7" y="26"/>
                    <a:pt x="10" y="2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5" y="39"/>
                    <a:pt x="25" y="41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0"/>
                    <a:pt x="5" y="6"/>
                    <a:pt x="7" y="4"/>
                  </a:cubicBezTo>
                  <a:cubicBezTo>
                    <a:pt x="9" y="1"/>
                    <a:pt x="12" y="0"/>
                    <a:pt x="15" y="2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2"/>
                    <a:pt x="47" y="24"/>
                    <a:pt x="47" y="2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8"/>
                    <a:pt x="42" y="90"/>
                    <a:pt x="41" y="91"/>
                  </a:cubicBezTo>
                  <a:cubicBezTo>
                    <a:pt x="40" y="92"/>
                    <a:pt x="38" y="92"/>
                    <a:pt x="3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Freeform 378"/>
            <p:cNvSpPr/>
            <p:nvPr/>
          </p:nvSpPr>
          <p:spPr bwMode="auto">
            <a:xfrm>
              <a:off x="993775" y="2025650"/>
              <a:ext cx="115887" cy="120650"/>
            </a:xfrm>
            <a:custGeom>
              <a:avLst/>
              <a:gdLst>
                <a:gd name="T0" fmla="*/ 2147483647 w 86"/>
                <a:gd name="T1" fmla="*/ 2147483647 h 90"/>
                <a:gd name="T2" fmla="*/ 2147483647 w 86"/>
                <a:gd name="T3" fmla="*/ 2147483647 h 90"/>
                <a:gd name="T4" fmla="*/ 2147483647 w 86"/>
                <a:gd name="T5" fmla="*/ 2147483647 h 90"/>
                <a:gd name="T6" fmla="*/ 2147483647 w 86"/>
                <a:gd name="T7" fmla="*/ 2147483647 h 90"/>
                <a:gd name="T8" fmla="*/ 2147483647 w 86"/>
                <a:gd name="T9" fmla="*/ 2147483647 h 90"/>
                <a:gd name="T10" fmla="*/ 2147483647 w 86"/>
                <a:gd name="T11" fmla="*/ 2147483647 h 90"/>
                <a:gd name="T12" fmla="*/ 2147483647 w 86"/>
                <a:gd name="T13" fmla="*/ 2147483647 h 90"/>
                <a:gd name="T14" fmla="*/ 2147483647 w 86"/>
                <a:gd name="T15" fmla="*/ 2147483647 h 90"/>
                <a:gd name="T16" fmla="*/ 2147483647 w 86"/>
                <a:gd name="T17" fmla="*/ 2147483647 h 90"/>
                <a:gd name="T18" fmla="*/ 2147483647 w 86"/>
                <a:gd name="T19" fmla="*/ 2147483647 h 90"/>
                <a:gd name="T20" fmla="*/ 2147483647 w 86"/>
                <a:gd name="T21" fmla="*/ 2147483647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90"/>
                <a:gd name="T35" fmla="*/ 86 w 86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90">
                  <a:moveTo>
                    <a:pt x="80" y="90"/>
                  </a:moveTo>
                  <a:cubicBezTo>
                    <a:pt x="79" y="90"/>
                    <a:pt x="79" y="90"/>
                    <a:pt x="78" y="90"/>
                  </a:cubicBezTo>
                  <a:cubicBezTo>
                    <a:pt x="37" y="81"/>
                    <a:pt x="32" y="50"/>
                    <a:pt x="31" y="4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5"/>
                    <a:pt x="43" y="37"/>
                    <a:pt x="43" y="39"/>
                  </a:cubicBezTo>
                  <a:cubicBezTo>
                    <a:pt x="43" y="40"/>
                    <a:pt x="42" y="70"/>
                    <a:pt x="81" y="78"/>
                  </a:cubicBezTo>
                  <a:cubicBezTo>
                    <a:pt x="84" y="79"/>
                    <a:pt x="86" y="82"/>
                    <a:pt x="85" y="85"/>
                  </a:cubicBezTo>
                  <a:cubicBezTo>
                    <a:pt x="85" y="88"/>
                    <a:pt x="82" y="90"/>
                    <a:pt x="8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5" name="图片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822" y="3069575"/>
            <a:ext cx="163534" cy="272757"/>
          </a:xfrm>
          <a:prstGeom prst="rect">
            <a:avLst/>
          </a:prstGeom>
        </p:spPr>
      </p:pic>
      <p:cxnSp>
        <p:nvCxnSpPr>
          <p:cNvPr id="96" name="直接箭头连接符 636"/>
          <p:cNvCxnSpPr>
            <a:endCxn id="95" idx="1"/>
          </p:cNvCxnSpPr>
          <p:nvPr/>
        </p:nvCxnSpPr>
        <p:spPr>
          <a:xfrm>
            <a:off x="838852" y="3205953"/>
            <a:ext cx="181970" cy="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接箭头连接符 637"/>
          <p:cNvCxnSpPr>
            <a:stCxn id="95" idx="3"/>
            <a:endCxn id="76" idx="1"/>
          </p:cNvCxnSpPr>
          <p:nvPr/>
        </p:nvCxnSpPr>
        <p:spPr>
          <a:xfrm>
            <a:off x="1184356" y="3205954"/>
            <a:ext cx="377480" cy="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638"/>
          <p:cNvCxnSpPr>
            <a:stCxn id="78" idx="0"/>
            <a:endCxn id="44" idx="3"/>
          </p:cNvCxnSpPr>
          <p:nvPr/>
        </p:nvCxnSpPr>
        <p:spPr>
          <a:xfrm flipH="1" flipV="1">
            <a:off x="3332755" y="3196231"/>
            <a:ext cx="853709" cy="46047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文本框 98"/>
          <p:cNvSpPr txBox="1"/>
          <p:nvPr/>
        </p:nvSpPr>
        <p:spPr>
          <a:xfrm>
            <a:off x="6553362" y="4047697"/>
            <a:ext cx="1777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models parameters updating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左右箭头 99"/>
          <p:cNvSpPr/>
          <p:nvPr/>
        </p:nvSpPr>
        <p:spPr>
          <a:xfrm rot="5400000">
            <a:off x="7184746" y="4518879"/>
            <a:ext cx="217918" cy="101029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537521" y="3786828"/>
            <a:ext cx="703976" cy="44823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Labeling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Service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1509848" y="4679780"/>
            <a:ext cx="703976" cy="44823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Labeling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Service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63964" y="4198018"/>
            <a:ext cx="270932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Developers: import the edge AI Lib, develop edge-cloud c</a:t>
            </a: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ea"/>
              </a:rPr>
              <a:t>ollaboration</a:t>
            </a: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 federated learning program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Launch the federated learning task, deploy the training program to edge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223625" y="1297735"/>
            <a:ext cx="5639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Multi-task detection, divide the Non-IID sample set, and cooperate with the cloud to recognize similar tasks</a:t>
            </a:r>
            <a:endParaRPr lang="en-US" altLang="zh-CN" sz="1200" b="1" dirty="0" smtClean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Local training, upload model parameters to the cloud, and cloud runs cross-edge migration + model aggregation algorithms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106" name="Google Shape;425;p27"/>
          <p:cNvSpPr/>
          <p:nvPr/>
        </p:nvSpPr>
        <p:spPr>
          <a:xfrm>
            <a:off x="8788350" y="2337206"/>
            <a:ext cx="3359234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Isolated data does not leave the edge</a:t>
            </a:r>
            <a:endParaRPr lang="en-US" b="1" dirty="0" smtClean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Knowledge aggregation produces the model</a:t>
            </a:r>
            <a:endParaRPr lang="en-US" b="1" dirty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Edge-Cloud </a:t>
            </a:r>
            <a:r>
              <a:rPr lang="en-US" altLang="zh-CN" dirty="0">
                <a:sym typeface="+mn-ea"/>
              </a:rPr>
              <a:t>C</a:t>
            </a:r>
            <a:r>
              <a:rPr lang="en-US" altLang="zh-CN" dirty="0">
                <a:sym typeface="+mn-ea"/>
              </a:rPr>
              <a:t>ollaboration</a:t>
            </a:r>
            <a:r>
              <a:rPr lang="en-US" altLang="zh-CN" dirty="0" smtClean="0"/>
              <a:t> Federated Learning in Intelligent Industrial Organism</a:t>
            </a:r>
            <a:endParaRPr lang="zh-CN" altLang="en-US" dirty="0"/>
          </a:p>
        </p:txBody>
      </p:sp>
      <p:sp>
        <p:nvSpPr>
          <p:cNvPr id="4" name="retro-picture-camera_73899"/>
          <p:cNvSpPr/>
          <p:nvPr/>
        </p:nvSpPr>
        <p:spPr>
          <a:xfrm>
            <a:off x="6972949" y="5743645"/>
            <a:ext cx="609685" cy="491355"/>
          </a:xfrm>
          <a:custGeom>
            <a:avLst/>
            <a:gdLst>
              <a:gd name="T0" fmla="*/ 727 w 2592"/>
              <a:gd name="T1" fmla="*/ 443 h 2092"/>
              <a:gd name="T2" fmla="*/ 727 w 2592"/>
              <a:gd name="T3" fmla="*/ 1864 h 2092"/>
              <a:gd name="T4" fmla="*/ 499 w 2592"/>
              <a:gd name="T5" fmla="*/ 2092 h 2092"/>
              <a:gd name="T6" fmla="*/ 227 w 2592"/>
              <a:gd name="T7" fmla="*/ 2092 h 2092"/>
              <a:gd name="T8" fmla="*/ 0 w 2592"/>
              <a:gd name="T9" fmla="*/ 1864 h 2092"/>
              <a:gd name="T10" fmla="*/ 0 w 2592"/>
              <a:gd name="T11" fmla="*/ 443 h 2092"/>
              <a:gd name="T12" fmla="*/ 227 w 2592"/>
              <a:gd name="T13" fmla="*/ 216 h 2092"/>
              <a:gd name="T14" fmla="*/ 499 w 2592"/>
              <a:gd name="T15" fmla="*/ 216 h 2092"/>
              <a:gd name="T16" fmla="*/ 727 w 2592"/>
              <a:gd name="T17" fmla="*/ 443 h 2092"/>
              <a:gd name="T18" fmla="*/ 1659 w 2592"/>
              <a:gd name="T19" fmla="*/ 692 h 2092"/>
              <a:gd name="T20" fmla="*/ 1197 w 2592"/>
              <a:gd name="T21" fmla="*/ 1154 h 2092"/>
              <a:gd name="T22" fmla="*/ 1659 w 2592"/>
              <a:gd name="T23" fmla="*/ 1616 h 2092"/>
              <a:gd name="T24" fmla="*/ 2121 w 2592"/>
              <a:gd name="T25" fmla="*/ 1154 h 2092"/>
              <a:gd name="T26" fmla="*/ 1659 w 2592"/>
              <a:gd name="T27" fmla="*/ 692 h 2092"/>
              <a:gd name="T28" fmla="*/ 2592 w 2592"/>
              <a:gd name="T29" fmla="*/ 613 h 2092"/>
              <a:gd name="T30" fmla="*/ 2592 w 2592"/>
              <a:gd name="T31" fmla="*/ 1695 h 2092"/>
              <a:gd name="T32" fmla="*/ 2284 w 2592"/>
              <a:gd name="T33" fmla="*/ 2002 h 2092"/>
              <a:gd name="T34" fmla="*/ 832 w 2592"/>
              <a:gd name="T35" fmla="*/ 2002 h 2092"/>
              <a:gd name="T36" fmla="*/ 860 w 2592"/>
              <a:gd name="T37" fmla="*/ 1864 h 2092"/>
              <a:gd name="T38" fmla="*/ 860 w 2592"/>
              <a:gd name="T39" fmla="*/ 443 h 2092"/>
              <a:gd name="T40" fmla="*/ 832 w 2592"/>
              <a:gd name="T41" fmla="*/ 305 h 2092"/>
              <a:gd name="T42" fmla="*/ 1195 w 2592"/>
              <a:gd name="T43" fmla="*/ 305 h 2092"/>
              <a:gd name="T44" fmla="*/ 1195 w 2592"/>
              <a:gd name="T45" fmla="*/ 248 h 2092"/>
              <a:gd name="T46" fmla="*/ 1443 w 2592"/>
              <a:gd name="T47" fmla="*/ 0 h 2092"/>
              <a:gd name="T48" fmla="*/ 1876 w 2592"/>
              <a:gd name="T49" fmla="*/ 0 h 2092"/>
              <a:gd name="T50" fmla="*/ 2123 w 2592"/>
              <a:gd name="T51" fmla="*/ 248 h 2092"/>
              <a:gd name="T52" fmla="*/ 2123 w 2592"/>
              <a:gd name="T53" fmla="*/ 305 h 2092"/>
              <a:gd name="T54" fmla="*/ 2284 w 2592"/>
              <a:gd name="T55" fmla="*/ 305 h 2092"/>
              <a:gd name="T56" fmla="*/ 2592 w 2592"/>
              <a:gd name="T57" fmla="*/ 613 h 2092"/>
              <a:gd name="T58" fmla="*/ 2255 w 2592"/>
              <a:gd name="T59" fmla="*/ 1154 h 2092"/>
              <a:gd name="T60" fmla="*/ 1659 w 2592"/>
              <a:gd name="T61" fmla="*/ 558 h 2092"/>
              <a:gd name="T62" fmla="*/ 1064 w 2592"/>
              <a:gd name="T63" fmla="*/ 1154 h 2092"/>
              <a:gd name="T64" fmla="*/ 1659 w 2592"/>
              <a:gd name="T65" fmla="*/ 1749 h 2092"/>
              <a:gd name="T66" fmla="*/ 2255 w 2592"/>
              <a:gd name="T67" fmla="*/ 1154 h 2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92" h="2092">
                <a:moveTo>
                  <a:pt x="727" y="443"/>
                </a:moveTo>
                <a:lnTo>
                  <a:pt x="727" y="1864"/>
                </a:lnTo>
                <a:cubicBezTo>
                  <a:pt x="727" y="1990"/>
                  <a:pt x="625" y="2092"/>
                  <a:pt x="499" y="2092"/>
                </a:cubicBezTo>
                <a:lnTo>
                  <a:pt x="227" y="2092"/>
                </a:lnTo>
                <a:cubicBezTo>
                  <a:pt x="102" y="2092"/>
                  <a:pt x="0" y="1990"/>
                  <a:pt x="0" y="1864"/>
                </a:cubicBezTo>
                <a:lnTo>
                  <a:pt x="0" y="443"/>
                </a:lnTo>
                <a:cubicBezTo>
                  <a:pt x="0" y="318"/>
                  <a:pt x="102" y="216"/>
                  <a:pt x="227" y="216"/>
                </a:cubicBezTo>
                <a:lnTo>
                  <a:pt x="499" y="216"/>
                </a:lnTo>
                <a:cubicBezTo>
                  <a:pt x="625" y="216"/>
                  <a:pt x="727" y="318"/>
                  <a:pt x="727" y="443"/>
                </a:cubicBezTo>
                <a:close/>
                <a:moveTo>
                  <a:pt x="1659" y="692"/>
                </a:moveTo>
                <a:cubicBezTo>
                  <a:pt x="1404" y="692"/>
                  <a:pt x="1197" y="899"/>
                  <a:pt x="1197" y="1154"/>
                </a:cubicBezTo>
                <a:cubicBezTo>
                  <a:pt x="1197" y="1409"/>
                  <a:pt x="1404" y="1616"/>
                  <a:pt x="1659" y="1616"/>
                </a:cubicBezTo>
                <a:cubicBezTo>
                  <a:pt x="1914" y="1616"/>
                  <a:pt x="2121" y="1409"/>
                  <a:pt x="2121" y="1154"/>
                </a:cubicBezTo>
                <a:cubicBezTo>
                  <a:pt x="2121" y="899"/>
                  <a:pt x="1914" y="692"/>
                  <a:pt x="1659" y="692"/>
                </a:cubicBezTo>
                <a:close/>
                <a:moveTo>
                  <a:pt x="2592" y="613"/>
                </a:moveTo>
                <a:lnTo>
                  <a:pt x="2592" y="1695"/>
                </a:lnTo>
                <a:cubicBezTo>
                  <a:pt x="2592" y="1865"/>
                  <a:pt x="2454" y="2002"/>
                  <a:pt x="2284" y="2002"/>
                </a:cubicBezTo>
                <a:lnTo>
                  <a:pt x="832" y="2002"/>
                </a:lnTo>
                <a:cubicBezTo>
                  <a:pt x="850" y="1960"/>
                  <a:pt x="860" y="1913"/>
                  <a:pt x="860" y="1864"/>
                </a:cubicBezTo>
                <a:lnTo>
                  <a:pt x="860" y="443"/>
                </a:lnTo>
                <a:cubicBezTo>
                  <a:pt x="860" y="394"/>
                  <a:pt x="850" y="348"/>
                  <a:pt x="832" y="305"/>
                </a:cubicBezTo>
                <a:lnTo>
                  <a:pt x="1195" y="305"/>
                </a:lnTo>
                <a:lnTo>
                  <a:pt x="1195" y="248"/>
                </a:lnTo>
                <a:cubicBezTo>
                  <a:pt x="1195" y="111"/>
                  <a:pt x="1306" y="0"/>
                  <a:pt x="1443" y="0"/>
                </a:cubicBezTo>
                <a:lnTo>
                  <a:pt x="1876" y="0"/>
                </a:lnTo>
                <a:cubicBezTo>
                  <a:pt x="2012" y="0"/>
                  <a:pt x="2123" y="111"/>
                  <a:pt x="2123" y="248"/>
                </a:cubicBezTo>
                <a:lnTo>
                  <a:pt x="2123" y="305"/>
                </a:lnTo>
                <a:lnTo>
                  <a:pt x="2284" y="305"/>
                </a:lnTo>
                <a:cubicBezTo>
                  <a:pt x="2454" y="305"/>
                  <a:pt x="2592" y="443"/>
                  <a:pt x="2592" y="613"/>
                </a:cubicBezTo>
                <a:close/>
                <a:moveTo>
                  <a:pt x="2255" y="1154"/>
                </a:moveTo>
                <a:cubicBezTo>
                  <a:pt x="2255" y="825"/>
                  <a:pt x="1988" y="558"/>
                  <a:pt x="1659" y="558"/>
                </a:cubicBezTo>
                <a:cubicBezTo>
                  <a:pt x="1331" y="558"/>
                  <a:pt x="1064" y="825"/>
                  <a:pt x="1064" y="1154"/>
                </a:cubicBezTo>
                <a:cubicBezTo>
                  <a:pt x="1064" y="1482"/>
                  <a:pt x="1331" y="1749"/>
                  <a:pt x="1659" y="1749"/>
                </a:cubicBezTo>
                <a:cubicBezTo>
                  <a:pt x="1988" y="1749"/>
                  <a:pt x="2255" y="1482"/>
                  <a:pt x="2255" y="1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圆角矩形 293"/>
          <p:cNvSpPr/>
          <p:nvPr/>
        </p:nvSpPr>
        <p:spPr>
          <a:xfrm>
            <a:off x="5691264" y="3650926"/>
            <a:ext cx="2146784" cy="1672998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Edge Node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圆角矩形 44"/>
          <p:cNvSpPr/>
          <p:nvPr/>
        </p:nvSpPr>
        <p:spPr>
          <a:xfrm>
            <a:off x="5865757" y="4581446"/>
            <a:ext cx="829310" cy="670699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lvl="0" algn="ctr">
              <a:buClrTx/>
              <a:defRPr/>
            </a:pPr>
            <a:r>
              <a:rPr lang="en-US" altLang="zh-CN" sz="1000" dirty="0">
                <a:cs typeface="+mn-ea"/>
                <a:sym typeface="+mn-lt"/>
              </a:rPr>
              <a:t>Marking Service</a:t>
            </a:r>
            <a:endParaRPr lang="en-US" altLang="zh-CN" sz="1000" dirty="0"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 smtClean="0">
                <a:cs typeface="+mn-ea"/>
                <a:sym typeface="+mn-lt"/>
              </a:rPr>
              <a:t>worker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7" name="圆角矩形 44"/>
          <p:cNvSpPr/>
          <p:nvPr/>
        </p:nvSpPr>
        <p:spPr>
          <a:xfrm>
            <a:off x="6823073" y="4240221"/>
            <a:ext cx="916691" cy="1011924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lvl="0" algn="ctr">
              <a:buClrTx/>
              <a:defRPr/>
            </a:pPr>
            <a:r>
              <a:rPr lang="en-US" altLang="zh-CN" sz="900" dirty="0">
                <a:solidFill>
                  <a:srgbClr val="1D1D1A"/>
                </a:solidFill>
                <a:cs typeface="+mn-ea"/>
                <a:sym typeface="+mn-lt"/>
              </a:rPr>
              <a:t>Characterization Data Extraction</a:t>
            </a:r>
            <a:endParaRPr lang="en-US" altLang="zh-CN" sz="90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>
              <a:defRPr/>
            </a:pPr>
            <a:r>
              <a:rPr lang="en-US" altLang="zh-CN" sz="1050" dirty="0">
                <a:cs typeface="+mn-ea"/>
                <a:sym typeface="+mn-lt"/>
              </a:rPr>
              <a:t>worker</a:t>
            </a:r>
            <a:endParaRPr lang="en-US" altLang="zh-CN" sz="105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" name="working-with-laptop_10910"/>
          <p:cNvSpPr/>
          <p:nvPr/>
        </p:nvSpPr>
        <p:spPr>
          <a:xfrm>
            <a:off x="5783206" y="5659654"/>
            <a:ext cx="609685" cy="575346"/>
          </a:xfrm>
          <a:custGeom>
            <a:avLst/>
            <a:gdLst>
              <a:gd name="connsiteX0" fmla="*/ 0 w 608909"/>
              <a:gd name="connsiteY0" fmla="*/ 237594 h 574614"/>
              <a:gd name="connsiteX1" fmla="*/ 309923 w 608909"/>
              <a:gd name="connsiteY1" fmla="*/ 237594 h 574614"/>
              <a:gd name="connsiteX2" fmla="*/ 309923 w 608909"/>
              <a:gd name="connsiteY2" fmla="*/ 270691 h 574614"/>
              <a:gd name="connsiteX3" fmla="*/ 245580 w 608909"/>
              <a:gd name="connsiteY3" fmla="*/ 270691 h 574614"/>
              <a:gd name="connsiteX4" fmla="*/ 245580 w 608909"/>
              <a:gd name="connsiteY4" fmla="*/ 571721 h 574614"/>
              <a:gd name="connsiteX5" fmla="*/ 26461 w 608909"/>
              <a:gd name="connsiteY5" fmla="*/ 571721 h 574614"/>
              <a:gd name="connsiteX6" fmla="*/ 26461 w 608909"/>
              <a:gd name="connsiteY6" fmla="*/ 270691 h 574614"/>
              <a:gd name="connsiteX7" fmla="*/ 0 w 608909"/>
              <a:gd name="connsiteY7" fmla="*/ 270691 h 574614"/>
              <a:gd name="connsiteX8" fmla="*/ 569722 w 608909"/>
              <a:gd name="connsiteY8" fmla="*/ 204710 h 574614"/>
              <a:gd name="connsiteX9" fmla="*/ 606495 w 608909"/>
              <a:gd name="connsiteY9" fmla="*/ 204710 h 574614"/>
              <a:gd name="connsiteX10" fmla="*/ 608259 w 608909"/>
              <a:gd name="connsiteY10" fmla="*/ 205452 h 574614"/>
              <a:gd name="connsiteX11" fmla="*/ 608909 w 608909"/>
              <a:gd name="connsiteY11" fmla="*/ 207213 h 574614"/>
              <a:gd name="connsiteX12" fmla="*/ 599995 w 608909"/>
              <a:gd name="connsiteY12" fmla="*/ 322820 h 574614"/>
              <a:gd name="connsiteX13" fmla="*/ 521899 w 608909"/>
              <a:gd name="connsiteY13" fmla="*/ 438241 h 574614"/>
              <a:gd name="connsiteX14" fmla="*/ 521899 w 608909"/>
              <a:gd name="connsiteY14" fmla="*/ 524830 h 574614"/>
              <a:gd name="connsiteX15" fmla="*/ 540843 w 608909"/>
              <a:gd name="connsiteY15" fmla="*/ 524830 h 574614"/>
              <a:gd name="connsiteX16" fmla="*/ 586437 w 608909"/>
              <a:gd name="connsiteY16" fmla="*/ 572204 h 574614"/>
              <a:gd name="connsiteX17" fmla="*/ 584023 w 608909"/>
              <a:gd name="connsiteY17" fmla="*/ 574614 h 574614"/>
              <a:gd name="connsiteX18" fmla="*/ 560158 w 608909"/>
              <a:gd name="connsiteY18" fmla="*/ 574614 h 574614"/>
              <a:gd name="connsiteX19" fmla="*/ 557743 w 608909"/>
              <a:gd name="connsiteY19" fmla="*/ 572204 h 574614"/>
              <a:gd name="connsiteX20" fmla="*/ 540843 w 608909"/>
              <a:gd name="connsiteY20" fmla="*/ 554775 h 574614"/>
              <a:gd name="connsiteX21" fmla="*/ 462376 w 608909"/>
              <a:gd name="connsiteY21" fmla="*/ 554775 h 574614"/>
              <a:gd name="connsiteX22" fmla="*/ 445383 w 608909"/>
              <a:gd name="connsiteY22" fmla="*/ 572204 h 574614"/>
              <a:gd name="connsiteX23" fmla="*/ 442968 w 608909"/>
              <a:gd name="connsiteY23" fmla="*/ 574614 h 574614"/>
              <a:gd name="connsiteX24" fmla="*/ 419103 w 608909"/>
              <a:gd name="connsiteY24" fmla="*/ 574614 h 574614"/>
              <a:gd name="connsiteX25" fmla="*/ 416689 w 608909"/>
              <a:gd name="connsiteY25" fmla="*/ 572204 h 574614"/>
              <a:gd name="connsiteX26" fmla="*/ 462376 w 608909"/>
              <a:gd name="connsiteY26" fmla="*/ 524830 h 574614"/>
              <a:gd name="connsiteX27" fmla="*/ 481320 w 608909"/>
              <a:gd name="connsiteY27" fmla="*/ 524830 h 574614"/>
              <a:gd name="connsiteX28" fmla="*/ 481320 w 608909"/>
              <a:gd name="connsiteY28" fmla="*/ 442691 h 574614"/>
              <a:gd name="connsiteX29" fmla="*/ 421054 w 608909"/>
              <a:gd name="connsiteY29" fmla="*/ 442691 h 574614"/>
              <a:gd name="connsiteX30" fmla="*/ 418639 w 608909"/>
              <a:gd name="connsiteY30" fmla="*/ 440280 h 574614"/>
              <a:gd name="connsiteX31" fmla="*/ 418639 w 608909"/>
              <a:gd name="connsiteY31" fmla="*/ 404495 h 574614"/>
              <a:gd name="connsiteX32" fmla="*/ 419382 w 608909"/>
              <a:gd name="connsiteY32" fmla="*/ 402826 h 574614"/>
              <a:gd name="connsiteX33" fmla="*/ 421054 w 608909"/>
              <a:gd name="connsiteY33" fmla="*/ 402085 h 574614"/>
              <a:gd name="connsiteX34" fmla="*/ 487448 w 608909"/>
              <a:gd name="connsiteY34" fmla="*/ 402270 h 574614"/>
              <a:gd name="connsiteX35" fmla="*/ 559043 w 608909"/>
              <a:gd name="connsiteY35" fmla="*/ 322727 h 574614"/>
              <a:gd name="connsiteX36" fmla="*/ 567308 w 608909"/>
              <a:gd name="connsiteY36" fmla="*/ 207028 h 574614"/>
              <a:gd name="connsiteX37" fmla="*/ 569722 w 608909"/>
              <a:gd name="connsiteY37" fmla="*/ 204710 h 574614"/>
              <a:gd name="connsiteX38" fmla="*/ 487853 w 608909"/>
              <a:gd name="connsiteY38" fmla="*/ 137803 h 574614"/>
              <a:gd name="connsiteX39" fmla="*/ 498019 w 608909"/>
              <a:gd name="connsiteY39" fmla="*/ 137965 h 574614"/>
              <a:gd name="connsiteX40" fmla="*/ 512966 w 608909"/>
              <a:gd name="connsiteY40" fmla="*/ 141488 h 574614"/>
              <a:gd name="connsiteX41" fmla="*/ 513152 w 608909"/>
              <a:gd name="connsiteY41" fmla="*/ 141580 h 574614"/>
              <a:gd name="connsiteX42" fmla="*/ 553909 w 608909"/>
              <a:gd name="connsiteY42" fmla="*/ 197944 h 574614"/>
              <a:gd name="connsiteX43" fmla="*/ 537476 w 608909"/>
              <a:gd name="connsiteY43" fmla="*/ 345157 h 574614"/>
              <a:gd name="connsiteX44" fmla="*/ 470445 w 608909"/>
              <a:gd name="connsiteY44" fmla="*/ 387986 h 574614"/>
              <a:gd name="connsiteX45" fmla="*/ 470166 w 608909"/>
              <a:gd name="connsiteY45" fmla="*/ 387894 h 574614"/>
              <a:gd name="connsiteX46" fmla="*/ 366834 w 608909"/>
              <a:gd name="connsiteY46" fmla="*/ 403746 h 574614"/>
              <a:gd name="connsiteX47" fmla="*/ 320877 w 608909"/>
              <a:gd name="connsiteY47" fmla="*/ 546973 h 574614"/>
              <a:gd name="connsiteX48" fmla="*/ 288661 w 608909"/>
              <a:gd name="connsiteY48" fmla="*/ 572003 h 574614"/>
              <a:gd name="connsiteX49" fmla="*/ 280584 w 608909"/>
              <a:gd name="connsiteY49" fmla="*/ 570983 h 574614"/>
              <a:gd name="connsiteX50" fmla="*/ 256446 w 608909"/>
              <a:gd name="connsiteY50" fmla="*/ 530750 h 574614"/>
              <a:gd name="connsiteX51" fmla="*/ 313079 w 608909"/>
              <a:gd name="connsiteY51" fmla="*/ 356560 h 574614"/>
              <a:gd name="connsiteX52" fmla="*/ 415854 w 608909"/>
              <a:gd name="connsiteY52" fmla="*/ 322909 h 574614"/>
              <a:gd name="connsiteX53" fmla="*/ 426252 w 608909"/>
              <a:gd name="connsiteY53" fmla="*/ 229093 h 574614"/>
              <a:gd name="connsiteX54" fmla="*/ 426438 w 608909"/>
              <a:gd name="connsiteY54" fmla="*/ 226960 h 574614"/>
              <a:gd name="connsiteX55" fmla="*/ 368319 w 608909"/>
              <a:gd name="connsiteY55" fmla="*/ 233728 h 574614"/>
              <a:gd name="connsiteX56" fmla="*/ 292654 w 608909"/>
              <a:gd name="connsiteY56" fmla="*/ 225663 h 574614"/>
              <a:gd name="connsiteX57" fmla="*/ 268979 w 608909"/>
              <a:gd name="connsiteY57" fmla="*/ 190343 h 574614"/>
              <a:gd name="connsiteX58" fmla="*/ 304352 w 608909"/>
              <a:gd name="connsiteY58" fmla="*/ 166796 h 574614"/>
              <a:gd name="connsiteX59" fmla="*/ 449277 w 608909"/>
              <a:gd name="connsiteY59" fmla="*/ 152427 h 574614"/>
              <a:gd name="connsiteX60" fmla="*/ 483257 w 608909"/>
              <a:gd name="connsiteY60" fmla="*/ 138336 h 574614"/>
              <a:gd name="connsiteX61" fmla="*/ 487853 w 608909"/>
              <a:gd name="connsiteY61" fmla="*/ 137803 h 574614"/>
              <a:gd name="connsiteX62" fmla="*/ 97694 w 608909"/>
              <a:gd name="connsiteY62" fmla="*/ 60400 h 574614"/>
              <a:gd name="connsiteX63" fmla="*/ 100014 w 608909"/>
              <a:gd name="connsiteY63" fmla="*/ 61698 h 574614"/>
              <a:gd name="connsiteX64" fmla="*/ 138444 w 608909"/>
              <a:gd name="connsiteY64" fmla="*/ 202291 h 574614"/>
              <a:gd name="connsiteX65" fmla="*/ 251968 w 608909"/>
              <a:gd name="connsiteY65" fmla="*/ 202291 h 574614"/>
              <a:gd name="connsiteX66" fmla="*/ 253824 w 608909"/>
              <a:gd name="connsiteY66" fmla="*/ 204144 h 574614"/>
              <a:gd name="connsiteX67" fmla="*/ 253824 w 608909"/>
              <a:gd name="connsiteY67" fmla="*/ 225367 h 574614"/>
              <a:gd name="connsiteX68" fmla="*/ 251968 w 608909"/>
              <a:gd name="connsiteY68" fmla="*/ 227221 h 574614"/>
              <a:gd name="connsiteX69" fmla="*/ 120807 w 608909"/>
              <a:gd name="connsiteY69" fmla="*/ 227221 h 574614"/>
              <a:gd name="connsiteX70" fmla="*/ 119043 w 608909"/>
              <a:gd name="connsiteY70" fmla="*/ 225831 h 574614"/>
              <a:gd name="connsiteX71" fmla="*/ 75973 w 608909"/>
              <a:gd name="connsiteY71" fmla="*/ 68278 h 574614"/>
              <a:gd name="connsiteX72" fmla="*/ 76158 w 608909"/>
              <a:gd name="connsiteY72" fmla="*/ 66888 h 574614"/>
              <a:gd name="connsiteX73" fmla="*/ 77272 w 608909"/>
              <a:gd name="connsiteY73" fmla="*/ 66053 h 574614"/>
              <a:gd name="connsiteX74" fmla="*/ 490077 w 608909"/>
              <a:gd name="connsiteY74" fmla="*/ 0 h 574614"/>
              <a:gd name="connsiteX75" fmla="*/ 557326 w 608909"/>
              <a:gd name="connsiteY75" fmla="*/ 67143 h 574614"/>
              <a:gd name="connsiteX76" fmla="*/ 490077 w 608909"/>
              <a:gd name="connsiteY76" fmla="*/ 134286 h 574614"/>
              <a:gd name="connsiteX77" fmla="*/ 422828 w 608909"/>
              <a:gd name="connsiteY77" fmla="*/ 67143 h 574614"/>
              <a:gd name="connsiteX78" fmla="*/ 490077 w 608909"/>
              <a:gd name="connsiteY78" fmla="*/ 0 h 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909" h="574614">
                <a:moveTo>
                  <a:pt x="0" y="237594"/>
                </a:moveTo>
                <a:lnTo>
                  <a:pt x="309923" y="237594"/>
                </a:lnTo>
                <a:lnTo>
                  <a:pt x="309923" y="270691"/>
                </a:lnTo>
                <a:lnTo>
                  <a:pt x="245580" y="270691"/>
                </a:lnTo>
                <a:lnTo>
                  <a:pt x="245580" y="571721"/>
                </a:lnTo>
                <a:lnTo>
                  <a:pt x="26461" y="571721"/>
                </a:lnTo>
                <a:lnTo>
                  <a:pt x="26461" y="270691"/>
                </a:lnTo>
                <a:lnTo>
                  <a:pt x="0" y="270691"/>
                </a:lnTo>
                <a:close/>
                <a:moveTo>
                  <a:pt x="569722" y="204710"/>
                </a:moveTo>
                <a:lnTo>
                  <a:pt x="606495" y="204710"/>
                </a:lnTo>
                <a:cubicBezTo>
                  <a:pt x="607145" y="204710"/>
                  <a:pt x="607795" y="204988"/>
                  <a:pt x="608259" y="205452"/>
                </a:cubicBezTo>
                <a:cubicBezTo>
                  <a:pt x="608723" y="205915"/>
                  <a:pt x="608909" y="206564"/>
                  <a:pt x="608909" y="207213"/>
                </a:cubicBezTo>
                <a:lnTo>
                  <a:pt x="599995" y="322820"/>
                </a:lnTo>
                <a:cubicBezTo>
                  <a:pt x="594794" y="378166"/>
                  <a:pt x="581051" y="436665"/>
                  <a:pt x="521899" y="438241"/>
                </a:cubicBezTo>
                <a:lnTo>
                  <a:pt x="521899" y="524830"/>
                </a:lnTo>
                <a:lnTo>
                  <a:pt x="540843" y="524830"/>
                </a:lnTo>
                <a:cubicBezTo>
                  <a:pt x="565544" y="524830"/>
                  <a:pt x="586437" y="546524"/>
                  <a:pt x="586437" y="572204"/>
                </a:cubicBezTo>
                <a:cubicBezTo>
                  <a:pt x="586437" y="573502"/>
                  <a:pt x="585416" y="574614"/>
                  <a:pt x="584023" y="574614"/>
                </a:cubicBezTo>
                <a:lnTo>
                  <a:pt x="560158" y="574614"/>
                </a:lnTo>
                <a:cubicBezTo>
                  <a:pt x="558858" y="574614"/>
                  <a:pt x="557743" y="573502"/>
                  <a:pt x="557743" y="572204"/>
                </a:cubicBezTo>
                <a:cubicBezTo>
                  <a:pt x="557743" y="562747"/>
                  <a:pt x="550036" y="554775"/>
                  <a:pt x="540843" y="554775"/>
                </a:cubicBezTo>
                <a:lnTo>
                  <a:pt x="462376" y="554775"/>
                </a:lnTo>
                <a:cubicBezTo>
                  <a:pt x="453183" y="554775"/>
                  <a:pt x="445383" y="562747"/>
                  <a:pt x="445383" y="572204"/>
                </a:cubicBezTo>
                <a:cubicBezTo>
                  <a:pt x="445383" y="573502"/>
                  <a:pt x="444361" y="574614"/>
                  <a:pt x="442968" y="574614"/>
                </a:cubicBezTo>
                <a:lnTo>
                  <a:pt x="419103" y="574614"/>
                </a:lnTo>
                <a:cubicBezTo>
                  <a:pt x="417803" y="574614"/>
                  <a:pt x="416689" y="573502"/>
                  <a:pt x="416689" y="572204"/>
                </a:cubicBezTo>
                <a:cubicBezTo>
                  <a:pt x="416689" y="546524"/>
                  <a:pt x="437675" y="524830"/>
                  <a:pt x="462376" y="524830"/>
                </a:cubicBezTo>
                <a:lnTo>
                  <a:pt x="481320" y="524830"/>
                </a:lnTo>
                <a:lnTo>
                  <a:pt x="481320" y="442691"/>
                </a:lnTo>
                <a:lnTo>
                  <a:pt x="421054" y="442691"/>
                </a:lnTo>
                <a:cubicBezTo>
                  <a:pt x="419754" y="442691"/>
                  <a:pt x="418639" y="441578"/>
                  <a:pt x="418639" y="440280"/>
                </a:cubicBezTo>
                <a:lnTo>
                  <a:pt x="418639" y="404495"/>
                </a:lnTo>
                <a:cubicBezTo>
                  <a:pt x="418639" y="403846"/>
                  <a:pt x="418918" y="403290"/>
                  <a:pt x="419382" y="402826"/>
                </a:cubicBezTo>
                <a:cubicBezTo>
                  <a:pt x="419846" y="402363"/>
                  <a:pt x="420404" y="402085"/>
                  <a:pt x="421054" y="402085"/>
                </a:cubicBezTo>
                <a:cubicBezTo>
                  <a:pt x="421054" y="402085"/>
                  <a:pt x="486520" y="402270"/>
                  <a:pt x="487448" y="402270"/>
                </a:cubicBezTo>
                <a:cubicBezTo>
                  <a:pt x="547436" y="402270"/>
                  <a:pt x="557929" y="358419"/>
                  <a:pt x="559043" y="322727"/>
                </a:cubicBezTo>
                <a:lnTo>
                  <a:pt x="567308" y="207028"/>
                </a:lnTo>
                <a:cubicBezTo>
                  <a:pt x="567401" y="205730"/>
                  <a:pt x="568422" y="204710"/>
                  <a:pt x="569722" y="204710"/>
                </a:cubicBezTo>
                <a:close/>
                <a:moveTo>
                  <a:pt x="487853" y="137803"/>
                </a:moveTo>
                <a:cubicBezTo>
                  <a:pt x="490615" y="137594"/>
                  <a:pt x="494305" y="137502"/>
                  <a:pt x="498019" y="137965"/>
                </a:cubicBezTo>
                <a:cubicBezTo>
                  <a:pt x="505168" y="138985"/>
                  <a:pt x="512966" y="141488"/>
                  <a:pt x="512966" y="141488"/>
                </a:cubicBezTo>
                <a:lnTo>
                  <a:pt x="513152" y="141580"/>
                </a:lnTo>
                <a:cubicBezTo>
                  <a:pt x="535063" y="149553"/>
                  <a:pt x="556973" y="170504"/>
                  <a:pt x="553909" y="197944"/>
                </a:cubicBezTo>
                <a:lnTo>
                  <a:pt x="537476" y="345157"/>
                </a:lnTo>
                <a:cubicBezTo>
                  <a:pt x="533856" y="377140"/>
                  <a:pt x="510831" y="389099"/>
                  <a:pt x="470445" y="387986"/>
                </a:cubicBezTo>
                <a:cubicBezTo>
                  <a:pt x="470352" y="387986"/>
                  <a:pt x="470259" y="387894"/>
                  <a:pt x="470166" y="387894"/>
                </a:cubicBezTo>
                <a:cubicBezTo>
                  <a:pt x="427645" y="385576"/>
                  <a:pt x="374818" y="386503"/>
                  <a:pt x="366834" y="403746"/>
                </a:cubicBezTo>
                <a:cubicBezTo>
                  <a:pt x="357271" y="423677"/>
                  <a:pt x="336196" y="486438"/>
                  <a:pt x="320877" y="546973"/>
                </a:cubicBezTo>
                <a:cubicBezTo>
                  <a:pt x="317164" y="561991"/>
                  <a:pt x="303609" y="572003"/>
                  <a:pt x="288661" y="572003"/>
                </a:cubicBezTo>
                <a:cubicBezTo>
                  <a:pt x="286062" y="572003"/>
                  <a:pt x="283277" y="571632"/>
                  <a:pt x="280584" y="570983"/>
                </a:cubicBezTo>
                <a:cubicBezTo>
                  <a:pt x="262759" y="566534"/>
                  <a:pt x="251989" y="548549"/>
                  <a:pt x="256446" y="530750"/>
                </a:cubicBezTo>
                <a:cubicBezTo>
                  <a:pt x="265173" y="496357"/>
                  <a:pt x="294789" y="384371"/>
                  <a:pt x="313079" y="356560"/>
                </a:cubicBezTo>
                <a:cubicBezTo>
                  <a:pt x="326634" y="336072"/>
                  <a:pt x="361078" y="324855"/>
                  <a:pt x="415854" y="322909"/>
                </a:cubicBezTo>
                <a:lnTo>
                  <a:pt x="426252" y="229093"/>
                </a:lnTo>
                <a:lnTo>
                  <a:pt x="426438" y="226960"/>
                </a:lnTo>
                <a:cubicBezTo>
                  <a:pt x="408520" y="231410"/>
                  <a:pt x="389487" y="233728"/>
                  <a:pt x="368319" y="233728"/>
                </a:cubicBezTo>
                <a:cubicBezTo>
                  <a:pt x="345016" y="233728"/>
                  <a:pt x="319763" y="231132"/>
                  <a:pt x="292654" y="225663"/>
                </a:cubicBezTo>
                <a:cubicBezTo>
                  <a:pt x="276314" y="222418"/>
                  <a:pt x="265730" y="206658"/>
                  <a:pt x="268979" y="190343"/>
                </a:cubicBezTo>
                <a:cubicBezTo>
                  <a:pt x="272229" y="174119"/>
                  <a:pt x="288012" y="163459"/>
                  <a:pt x="304352" y="166796"/>
                </a:cubicBezTo>
                <a:cubicBezTo>
                  <a:pt x="369155" y="179589"/>
                  <a:pt x="417897" y="174768"/>
                  <a:pt x="449277" y="152427"/>
                </a:cubicBezTo>
                <a:cubicBezTo>
                  <a:pt x="449277" y="152427"/>
                  <a:pt x="466174" y="140375"/>
                  <a:pt x="483257" y="138336"/>
                </a:cubicBezTo>
                <a:cubicBezTo>
                  <a:pt x="483257" y="138336"/>
                  <a:pt x="485091" y="138012"/>
                  <a:pt x="487853" y="137803"/>
                </a:cubicBezTo>
                <a:close/>
                <a:moveTo>
                  <a:pt x="97694" y="60400"/>
                </a:moveTo>
                <a:cubicBezTo>
                  <a:pt x="98715" y="60122"/>
                  <a:pt x="99736" y="60771"/>
                  <a:pt x="100014" y="61698"/>
                </a:cubicBezTo>
                <a:lnTo>
                  <a:pt x="138444" y="202291"/>
                </a:lnTo>
                <a:lnTo>
                  <a:pt x="251968" y="202291"/>
                </a:lnTo>
                <a:cubicBezTo>
                  <a:pt x="252989" y="202291"/>
                  <a:pt x="253824" y="203125"/>
                  <a:pt x="253824" y="204144"/>
                </a:cubicBezTo>
                <a:lnTo>
                  <a:pt x="253824" y="225367"/>
                </a:lnTo>
                <a:cubicBezTo>
                  <a:pt x="253824" y="226387"/>
                  <a:pt x="252989" y="227221"/>
                  <a:pt x="251968" y="227221"/>
                </a:cubicBezTo>
                <a:lnTo>
                  <a:pt x="120807" y="227221"/>
                </a:lnTo>
                <a:cubicBezTo>
                  <a:pt x="119971" y="227221"/>
                  <a:pt x="119229" y="226665"/>
                  <a:pt x="119043" y="225831"/>
                </a:cubicBezTo>
                <a:lnTo>
                  <a:pt x="75973" y="68278"/>
                </a:lnTo>
                <a:cubicBezTo>
                  <a:pt x="75787" y="67814"/>
                  <a:pt x="75880" y="67258"/>
                  <a:pt x="76158" y="66888"/>
                </a:cubicBezTo>
                <a:cubicBezTo>
                  <a:pt x="76344" y="66424"/>
                  <a:pt x="76808" y="66146"/>
                  <a:pt x="77272" y="66053"/>
                </a:cubicBezTo>
                <a:close/>
                <a:moveTo>
                  <a:pt x="490077" y="0"/>
                </a:moveTo>
                <a:cubicBezTo>
                  <a:pt x="527218" y="0"/>
                  <a:pt x="557326" y="30061"/>
                  <a:pt x="557326" y="67143"/>
                </a:cubicBezTo>
                <a:cubicBezTo>
                  <a:pt x="557326" y="104225"/>
                  <a:pt x="527218" y="134286"/>
                  <a:pt x="490077" y="134286"/>
                </a:cubicBezTo>
                <a:cubicBezTo>
                  <a:pt x="452936" y="134286"/>
                  <a:pt x="422828" y="104225"/>
                  <a:pt x="422828" y="67143"/>
                </a:cubicBezTo>
                <a:cubicBezTo>
                  <a:pt x="422828" y="30061"/>
                  <a:pt x="452936" y="0"/>
                  <a:pt x="4900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138938" y="5252147"/>
            <a:ext cx="0" cy="407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237729" y="5263043"/>
            <a:ext cx="0" cy="396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  <a:endCxn id="7" idx="1"/>
          </p:cNvCxnSpPr>
          <p:nvPr/>
        </p:nvCxnSpPr>
        <p:spPr>
          <a:xfrm flipV="1">
            <a:off x="6695067" y="4746183"/>
            <a:ext cx="128006" cy="170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41455" y="3344562"/>
            <a:ext cx="13805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Factory in Area </a:t>
            </a:r>
            <a:r>
              <a:rPr lang="en-US" altLang="zh-CN" sz="1200" dirty="0" smtClean="0">
                <a:solidFill>
                  <a:srgbClr val="1D1D1A"/>
                </a:solidFill>
                <a:cs typeface="+mn-ea"/>
                <a:sym typeface="+mn-lt"/>
              </a:rPr>
              <a:t>C</a:t>
            </a:r>
            <a:endParaRPr lang="zh-CN" altLang="en-US" sz="1200" dirty="0"/>
          </a:p>
        </p:txBody>
      </p:sp>
      <p:sp>
        <p:nvSpPr>
          <p:cNvPr id="13" name="圆角矩形 44"/>
          <p:cNvSpPr/>
          <p:nvPr/>
        </p:nvSpPr>
        <p:spPr>
          <a:xfrm>
            <a:off x="5865757" y="3799971"/>
            <a:ext cx="829310" cy="65564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LC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4" name="圆角矩形 65"/>
          <p:cNvSpPr/>
          <p:nvPr/>
        </p:nvSpPr>
        <p:spPr>
          <a:xfrm>
            <a:off x="5572484" y="3284131"/>
            <a:ext cx="2434716" cy="3062615"/>
          </a:xfrm>
          <a:prstGeom prst="roundRect">
            <a:avLst>
              <a:gd name="adj" fmla="val 6376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44"/>
          <p:cNvSpPr/>
          <p:nvPr/>
        </p:nvSpPr>
        <p:spPr>
          <a:xfrm>
            <a:off x="6893579" y="4889163"/>
            <a:ext cx="670892" cy="32178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 Lib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6" name="retro-picture-camera_73899"/>
          <p:cNvSpPr/>
          <p:nvPr/>
        </p:nvSpPr>
        <p:spPr>
          <a:xfrm>
            <a:off x="4465507" y="5748269"/>
            <a:ext cx="609685" cy="491355"/>
          </a:xfrm>
          <a:custGeom>
            <a:avLst/>
            <a:gdLst>
              <a:gd name="T0" fmla="*/ 727 w 2592"/>
              <a:gd name="T1" fmla="*/ 443 h 2092"/>
              <a:gd name="T2" fmla="*/ 727 w 2592"/>
              <a:gd name="T3" fmla="*/ 1864 h 2092"/>
              <a:gd name="T4" fmla="*/ 499 w 2592"/>
              <a:gd name="T5" fmla="*/ 2092 h 2092"/>
              <a:gd name="T6" fmla="*/ 227 w 2592"/>
              <a:gd name="T7" fmla="*/ 2092 h 2092"/>
              <a:gd name="T8" fmla="*/ 0 w 2592"/>
              <a:gd name="T9" fmla="*/ 1864 h 2092"/>
              <a:gd name="T10" fmla="*/ 0 w 2592"/>
              <a:gd name="T11" fmla="*/ 443 h 2092"/>
              <a:gd name="T12" fmla="*/ 227 w 2592"/>
              <a:gd name="T13" fmla="*/ 216 h 2092"/>
              <a:gd name="T14" fmla="*/ 499 w 2592"/>
              <a:gd name="T15" fmla="*/ 216 h 2092"/>
              <a:gd name="T16" fmla="*/ 727 w 2592"/>
              <a:gd name="T17" fmla="*/ 443 h 2092"/>
              <a:gd name="T18" fmla="*/ 1659 w 2592"/>
              <a:gd name="T19" fmla="*/ 692 h 2092"/>
              <a:gd name="T20" fmla="*/ 1197 w 2592"/>
              <a:gd name="T21" fmla="*/ 1154 h 2092"/>
              <a:gd name="T22" fmla="*/ 1659 w 2592"/>
              <a:gd name="T23" fmla="*/ 1616 h 2092"/>
              <a:gd name="T24" fmla="*/ 2121 w 2592"/>
              <a:gd name="T25" fmla="*/ 1154 h 2092"/>
              <a:gd name="T26" fmla="*/ 1659 w 2592"/>
              <a:gd name="T27" fmla="*/ 692 h 2092"/>
              <a:gd name="T28" fmla="*/ 2592 w 2592"/>
              <a:gd name="T29" fmla="*/ 613 h 2092"/>
              <a:gd name="T30" fmla="*/ 2592 w 2592"/>
              <a:gd name="T31" fmla="*/ 1695 h 2092"/>
              <a:gd name="T32" fmla="*/ 2284 w 2592"/>
              <a:gd name="T33" fmla="*/ 2002 h 2092"/>
              <a:gd name="T34" fmla="*/ 832 w 2592"/>
              <a:gd name="T35" fmla="*/ 2002 h 2092"/>
              <a:gd name="T36" fmla="*/ 860 w 2592"/>
              <a:gd name="T37" fmla="*/ 1864 h 2092"/>
              <a:gd name="T38" fmla="*/ 860 w 2592"/>
              <a:gd name="T39" fmla="*/ 443 h 2092"/>
              <a:gd name="T40" fmla="*/ 832 w 2592"/>
              <a:gd name="T41" fmla="*/ 305 h 2092"/>
              <a:gd name="T42" fmla="*/ 1195 w 2592"/>
              <a:gd name="T43" fmla="*/ 305 h 2092"/>
              <a:gd name="T44" fmla="*/ 1195 w 2592"/>
              <a:gd name="T45" fmla="*/ 248 h 2092"/>
              <a:gd name="T46" fmla="*/ 1443 w 2592"/>
              <a:gd name="T47" fmla="*/ 0 h 2092"/>
              <a:gd name="T48" fmla="*/ 1876 w 2592"/>
              <a:gd name="T49" fmla="*/ 0 h 2092"/>
              <a:gd name="T50" fmla="*/ 2123 w 2592"/>
              <a:gd name="T51" fmla="*/ 248 h 2092"/>
              <a:gd name="T52" fmla="*/ 2123 w 2592"/>
              <a:gd name="T53" fmla="*/ 305 h 2092"/>
              <a:gd name="T54" fmla="*/ 2284 w 2592"/>
              <a:gd name="T55" fmla="*/ 305 h 2092"/>
              <a:gd name="T56" fmla="*/ 2592 w 2592"/>
              <a:gd name="T57" fmla="*/ 613 h 2092"/>
              <a:gd name="T58" fmla="*/ 2255 w 2592"/>
              <a:gd name="T59" fmla="*/ 1154 h 2092"/>
              <a:gd name="T60" fmla="*/ 1659 w 2592"/>
              <a:gd name="T61" fmla="*/ 558 h 2092"/>
              <a:gd name="T62" fmla="*/ 1064 w 2592"/>
              <a:gd name="T63" fmla="*/ 1154 h 2092"/>
              <a:gd name="T64" fmla="*/ 1659 w 2592"/>
              <a:gd name="T65" fmla="*/ 1749 h 2092"/>
              <a:gd name="T66" fmla="*/ 2255 w 2592"/>
              <a:gd name="T67" fmla="*/ 1154 h 2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92" h="2092">
                <a:moveTo>
                  <a:pt x="727" y="443"/>
                </a:moveTo>
                <a:lnTo>
                  <a:pt x="727" y="1864"/>
                </a:lnTo>
                <a:cubicBezTo>
                  <a:pt x="727" y="1990"/>
                  <a:pt x="625" y="2092"/>
                  <a:pt x="499" y="2092"/>
                </a:cubicBezTo>
                <a:lnTo>
                  <a:pt x="227" y="2092"/>
                </a:lnTo>
                <a:cubicBezTo>
                  <a:pt x="102" y="2092"/>
                  <a:pt x="0" y="1990"/>
                  <a:pt x="0" y="1864"/>
                </a:cubicBezTo>
                <a:lnTo>
                  <a:pt x="0" y="443"/>
                </a:lnTo>
                <a:cubicBezTo>
                  <a:pt x="0" y="318"/>
                  <a:pt x="102" y="216"/>
                  <a:pt x="227" y="216"/>
                </a:cubicBezTo>
                <a:lnTo>
                  <a:pt x="499" y="216"/>
                </a:lnTo>
                <a:cubicBezTo>
                  <a:pt x="625" y="216"/>
                  <a:pt x="727" y="318"/>
                  <a:pt x="727" y="443"/>
                </a:cubicBezTo>
                <a:close/>
                <a:moveTo>
                  <a:pt x="1659" y="692"/>
                </a:moveTo>
                <a:cubicBezTo>
                  <a:pt x="1404" y="692"/>
                  <a:pt x="1197" y="899"/>
                  <a:pt x="1197" y="1154"/>
                </a:cubicBezTo>
                <a:cubicBezTo>
                  <a:pt x="1197" y="1409"/>
                  <a:pt x="1404" y="1616"/>
                  <a:pt x="1659" y="1616"/>
                </a:cubicBezTo>
                <a:cubicBezTo>
                  <a:pt x="1914" y="1616"/>
                  <a:pt x="2121" y="1409"/>
                  <a:pt x="2121" y="1154"/>
                </a:cubicBezTo>
                <a:cubicBezTo>
                  <a:pt x="2121" y="899"/>
                  <a:pt x="1914" y="692"/>
                  <a:pt x="1659" y="692"/>
                </a:cubicBezTo>
                <a:close/>
                <a:moveTo>
                  <a:pt x="2592" y="613"/>
                </a:moveTo>
                <a:lnTo>
                  <a:pt x="2592" y="1695"/>
                </a:lnTo>
                <a:cubicBezTo>
                  <a:pt x="2592" y="1865"/>
                  <a:pt x="2454" y="2002"/>
                  <a:pt x="2284" y="2002"/>
                </a:cubicBezTo>
                <a:lnTo>
                  <a:pt x="832" y="2002"/>
                </a:lnTo>
                <a:cubicBezTo>
                  <a:pt x="850" y="1960"/>
                  <a:pt x="860" y="1913"/>
                  <a:pt x="860" y="1864"/>
                </a:cubicBezTo>
                <a:lnTo>
                  <a:pt x="860" y="443"/>
                </a:lnTo>
                <a:cubicBezTo>
                  <a:pt x="860" y="394"/>
                  <a:pt x="850" y="348"/>
                  <a:pt x="832" y="305"/>
                </a:cubicBezTo>
                <a:lnTo>
                  <a:pt x="1195" y="305"/>
                </a:lnTo>
                <a:lnTo>
                  <a:pt x="1195" y="248"/>
                </a:lnTo>
                <a:cubicBezTo>
                  <a:pt x="1195" y="111"/>
                  <a:pt x="1306" y="0"/>
                  <a:pt x="1443" y="0"/>
                </a:cubicBezTo>
                <a:lnTo>
                  <a:pt x="1876" y="0"/>
                </a:lnTo>
                <a:cubicBezTo>
                  <a:pt x="2012" y="0"/>
                  <a:pt x="2123" y="111"/>
                  <a:pt x="2123" y="248"/>
                </a:cubicBezTo>
                <a:lnTo>
                  <a:pt x="2123" y="305"/>
                </a:lnTo>
                <a:lnTo>
                  <a:pt x="2284" y="305"/>
                </a:lnTo>
                <a:cubicBezTo>
                  <a:pt x="2454" y="305"/>
                  <a:pt x="2592" y="443"/>
                  <a:pt x="2592" y="613"/>
                </a:cubicBezTo>
                <a:close/>
                <a:moveTo>
                  <a:pt x="2255" y="1154"/>
                </a:moveTo>
                <a:cubicBezTo>
                  <a:pt x="2255" y="825"/>
                  <a:pt x="1988" y="558"/>
                  <a:pt x="1659" y="558"/>
                </a:cubicBezTo>
                <a:cubicBezTo>
                  <a:pt x="1331" y="558"/>
                  <a:pt x="1064" y="825"/>
                  <a:pt x="1064" y="1154"/>
                </a:cubicBezTo>
                <a:cubicBezTo>
                  <a:pt x="1064" y="1482"/>
                  <a:pt x="1331" y="1749"/>
                  <a:pt x="1659" y="1749"/>
                </a:cubicBezTo>
                <a:cubicBezTo>
                  <a:pt x="1988" y="1749"/>
                  <a:pt x="2255" y="1482"/>
                  <a:pt x="2255" y="1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圆角矩形 293"/>
          <p:cNvSpPr/>
          <p:nvPr/>
        </p:nvSpPr>
        <p:spPr>
          <a:xfrm>
            <a:off x="3183822" y="3655550"/>
            <a:ext cx="2146784" cy="1672998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Edge Node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圆角矩形 44"/>
          <p:cNvSpPr/>
          <p:nvPr/>
        </p:nvSpPr>
        <p:spPr>
          <a:xfrm>
            <a:off x="3358315" y="4586070"/>
            <a:ext cx="829310" cy="670699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lvl="0" algn="ctr">
              <a:buClrTx/>
              <a:defRPr/>
            </a:pPr>
            <a:r>
              <a:rPr lang="en-US" altLang="zh-CN" sz="1000" dirty="0">
                <a:cs typeface="+mn-ea"/>
                <a:sym typeface="+mn-lt"/>
              </a:rPr>
              <a:t>Marking Service</a:t>
            </a:r>
            <a:endParaRPr lang="en-US" altLang="zh-CN" sz="1000" dirty="0"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 smtClean="0">
                <a:cs typeface="+mn-ea"/>
                <a:sym typeface="+mn-lt"/>
              </a:rPr>
              <a:t>worker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9" name="圆角矩形 44"/>
          <p:cNvSpPr/>
          <p:nvPr/>
        </p:nvSpPr>
        <p:spPr>
          <a:xfrm>
            <a:off x="4315631" y="4244845"/>
            <a:ext cx="898865" cy="1011924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lvl="0" algn="ctr">
              <a:buClrTx/>
              <a:defRPr/>
            </a:pPr>
            <a:r>
              <a:rPr lang="en-US" altLang="zh-CN" sz="900" dirty="0">
                <a:solidFill>
                  <a:srgbClr val="1D1D1A"/>
                </a:solidFill>
                <a:cs typeface="+mn-ea"/>
                <a:sym typeface="+mn-lt"/>
              </a:rPr>
              <a:t>Characterization Data Extraction</a:t>
            </a:r>
            <a:endParaRPr lang="en-US" altLang="zh-CN" sz="90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>
              <a:defRPr/>
            </a:pPr>
            <a:r>
              <a:rPr lang="en-US" altLang="zh-CN" sz="1050" dirty="0">
                <a:cs typeface="+mn-ea"/>
                <a:sym typeface="+mn-lt"/>
              </a:rPr>
              <a:t>worker</a:t>
            </a:r>
            <a:endParaRPr lang="en-US" altLang="zh-CN" sz="105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0" name="working-with-laptop_10910"/>
          <p:cNvSpPr/>
          <p:nvPr/>
        </p:nvSpPr>
        <p:spPr>
          <a:xfrm>
            <a:off x="3275764" y="5664278"/>
            <a:ext cx="609685" cy="575346"/>
          </a:xfrm>
          <a:custGeom>
            <a:avLst/>
            <a:gdLst>
              <a:gd name="connsiteX0" fmla="*/ 0 w 608909"/>
              <a:gd name="connsiteY0" fmla="*/ 237594 h 574614"/>
              <a:gd name="connsiteX1" fmla="*/ 309923 w 608909"/>
              <a:gd name="connsiteY1" fmla="*/ 237594 h 574614"/>
              <a:gd name="connsiteX2" fmla="*/ 309923 w 608909"/>
              <a:gd name="connsiteY2" fmla="*/ 270691 h 574614"/>
              <a:gd name="connsiteX3" fmla="*/ 245580 w 608909"/>
              <a:gd name="connsiteY3" fmla="*/ 270691 h 574614"/>
              <a:gd name="connsiteX4" fmla="*/ 245580 w 608909"/>
              <a:gd name="connsiteY4" fmla="*/ 571721 h 574614"/>
              <a:gd name="connsiteX5" fmla="*/ 26461 w 608909"/>
              <a:gd name="connsiteY5" fmla="*/ 571721 h 574614"/>
              <a:gd name="connsiteX6" fmla="*/ 26461 w 608909"/>
              <a:gd name="connsiteY6" fmla="*/ 270691 h 574614"/>
              <a:gd name="connsiteX7" fmla="*/ 0 w 608909"/>
              <a:gd name="connsiteY7" fmla="*/ 270691 h 574614"/>
              <a:gd name="connsiteX8" fmla="*/ 569722 w 608909"/>
              <a:gd name="connsiteY8" fmla="*/ 204710 h 574614"/>
              <a:gd name="connsiteX9" fmla="*/ 606495 w 608909"/>
              <a:gd name="connsiteY9" fmla="*/ 204710 h 574614"/>
              <a:gd name="connsiteX10" fmla="*/ 608259 w 608909"/>
              <a:gd name="connsiteY10" fmla="*/ 205452 h 574614"/>
              <a:gd name="connsiteX11" fmla="*/ 608909 w 608909"/>
              <a:gd name="connsiteY11" fmla="*/ 207213 h 574614"/>
              <a:gd name="connsiteX12" fmla="*/ 599995 w 608909"/>
              <a:gd name="connsiteY12" fmla="*/ 322820 h 574614"/>
              <a:gd name="connsiteX13" fmla="*/ 521899 w 608909"/>
              <a:gd name="connsiteY13" fmla="*/ 438241 h 574614"/>
              <a:gd name="connsiteX14" fmla="*/ 521899 w 608909"/>
              <a:gd name="connsiteY14" fmla="*/ 524830 h 574614"/>
              <a:gd name="connsiteX15" fmla="*/ 540843 w 608909"/>
              <a:gd name="connsiteY15" fmla="*/ 524830 h 574614"/>
              <a:gd name="connsiteX16" fmla="*/ 586437 w 608909"/>
              <a:gd name="connsiteY16" fmla="*/ 572204 h 574614"/>
              <a:gd name="connsiteX17" fmla="*/ 584023 w 608909"/>
              <a:gd name="connsiteY17" fmla="*/ 574614 h 574614"/>
              <a:gd name="connsiteX18" fmla="*/ 560158 w 608909"/>
              <a:gd name="connsiteY18" fmla="*/ 574614 h 574614"/>
              <a:gd name="connsiteX19" fmla="*/ 557743 w 608909"/>
              <a:gd name="connsiteY19" fmla="*/ 572204 h 574614"/>
              <a:gd name="connsiteX20" fmla="*/ 540843 w 608909"/>
              <a:gd name="connsiteY20" fmla="*/ 554775 h 574614"/>
              <a:gd name="connsiteX21" fmla="*/ 462376 w 608909"/>
              <a:gd name="connsiteY21" fmla="*/ 554775 h 574614"/>
              <a:gd name="connsiteX22" fmla="*/ 445383 w 608909"/>
              <a:gd name="connsiteY22" fmla="*/ 572204 h 574614"/>
              <a:gd name="connsiteX23" fmla="*/ 442968 w 608909"/>
              <a:gd name="connsiteY23" fmla="*/ 574614 h 574614"/>
              <a:gd name="connsiteX24" fmla="*/ 419103 w 608909"/>
              <a:gd name="connsiteY24" fmla="*/ 574614 h 574614"/>
              <a:gd name="connsiteX25" fmla="*/ 416689 w 608909"/>
              <a:gd name="connsiteY25" fmla="*/ 572204 h 574614"/>
              <a:gd name="connsiteX26" fmla="*/ 462376 w 608909"/>
              <a:gd name="connsiteY26" fmla="*/ 524830 h 574614"/>
              <a:gd name="connsiteX27" fmla="*/ 481320 w 608909"/>
              <a:gd name="connsiteY27" fmla="*/ 524830 h 574614"/>
              <a:gd name="connsiteX28" fmla="*/ 481320 w 608909"/>
              <a:gd name="connsiteY28" fmla="*/ 442691 h 574614"/>
              <a:gd name="connsiteX29" fmla="*/ 421054 w 608909"/>
              <a:gd name="connsiteY29" fmla="*/ 442691 h 574614"/>
              <a:gd name="connsiteX30" fmla="*/ 418639 w 608909"/>
              <a:gd name="connsiteY30" fmla="*/ 440280 h 574614"/>
              <a:gd name="connsiteX31" fmla="*/ 418639 w 608909"/>
              <a:gd name="connsiteY31" fmla="*/ 404495 h 574614"/>
              <a:gd name="connsiteX32" fmla="*/ 419382 w 608909"/>
              <a:gd name="connsiteY32" fmla="*/ 402826 h 574614"/>
              <a:gd name="connsiteX33" fmla="*/ 421054 w 608909"/>
              <a:gd name="connsiteY33" fmla="*/ 402085 h 574614"/>
              <a:gd name="connsiteX34" fmla="*/ 487448 w 608909"/>
              <a:gd name="connsiteY34" fmla="*/ 402270 h 574614"/>
              <a:gd name="connsiteX35" fmla="*/ 559043 w 608909"/>
              <a:gd name="connsiteY35" fmla="*/ 322727 h 574614"/>
              <a:gd name="connsiteX36" fmla="*/ 567308 w 608909"/>
              <a:gd name="connsiteY36" fmla="*/ 207028 h 574614"/>
              <a:gd name="connsiteX37" fmla="*/ 569722 w 608909"/>
              <a:gd name="connsiteY37" fmla="*/ 204710 h 574614"/>
              <a:gd name="connsiteX38" fmla="*/ 487853 w 608909"/>
              <a:gd name="connsiteY38" fmla="*/ 137803 h 574614"/>
              <a:gd name="connsiteX39" fmla="*/ 498019 w 608909"/>
              <a:gd name="connsiteY39" fmla="*/ 137965 h 574614"/>
              <a:gd name="connsiteX40" fmla="*/ 512966 w 608909"/>
              <a:gd name="connsiteY40" fmla="*/ 141488 h 574614"/>
              <a:gd name="connsiteX41" fmla="*/ 513152 w 608909"/>
              <a:gd name="connsiteY41" fmla="*/ 141580 h 574614"/>
              <a:gd name="connsiteX42" fmla="*/ 553909 w 608909"/>
              <a:gd name="connsiteY42" fmla="*/ 197944 h 574614"/>
              <a:gd name="connsiteX43" fmla="*/ 537476 w 608909"/>
              <a:gd name="connsiteY43" fmla="*/ 345157 h 574614"/>
              <a:gd name="connsiteX44" fmla="*/ 470445 w 608909"/>
              <a:gd name="connsiteY44" fmla="*/ 387986 h 574614"/>
              <a:gd name="connsiteX45" fmla="*/ 470166 w 608909"/>
              <a:gd name="connsiteY45" fmla="*/ 387894 h 574614"/>
              <a:gd name="connsiteX46" fmla="*/ 366834 w 608909"/>
              <a:gd name="connsiteY46" fmla="*/ 403746 h 574614"/>
              <a:gd name="connsiteX47" fmla="*/ 320877 w 608909"/>
              <a:gd name="connsiteY47" fmla="*/ 546973 h 574614"/>
              <a:gd name="connsiteX48" fmla="*/ 288661 w 608909"/>
              <a:gd name="connsiteY48" fmla="*/ 572003 h 574614"/>
              <a:gd name="connsiteX49" fmla="*/ 280584 w 608909"/>
              <a:gd name="connsiteY49" fmla="*/ 570983 h 574614"/>
              <a:gd name="connsiteX50" fmla="*/ 256446 w 608909"/>
              <a:gd name="connsiteY50" fmla="*/ 530750 h 574614"/>
              <a:gd name="connsiteX51" fmla="*/ 313079 w 608909"/>
              <a:gd name="connsiteY51" fmla="*/ 356560 h 574614"/>
              <a:gd name="connsiteX52" fmla="*/ 415854 w 608909"/>
              <a:gd name="connsiteY52" fmla="*/ 322909 h 574614"/>
              <a:gd name="connsiteX53" fmla="*/ 426252 w 608909"/>
              <a:gd name="connsiteY53" fmla="*/ 229093 h 574614"/>
              <a:gd name="connsiteX54" fmla="*/ 426438 w 608909"/>
              <a:gd name="connsiteY54" fmla="*/ 226960 h 574614"/>
              <a:gd name="connsiteX55" fmla="*/ 368319 w 608909"/>
              <a:gd name="connsiteY55" fmla="*/ 233728 h 574614"/>
              <a:gd name="connsiteX56" fmla="*/ 292654 w 608909"/>
              <a:gd name="connsiteY56" fmla="*/ 225663 h 574614"/>
              <a:gd name="connsiteX57" fmla="*/ 268979 w 608909"/>
              <a:gd name="connsiteY57" fmla="*/ 190343 h 574614"/>
              <a:gd name="connsiteX58" fmla="*/ 304352 w 608909"/>
              <a:gd name="connsiteY58" fmla="*/ 166796 h 574614"/>
              <a:gd name="connsiteX59" fmla="*/ 449277 w 608909"/>
              <a:gd name="connsiteY59" fmla="*/ 152427 h 574614"/>
              <a:gd name="connsiteX60" fmla="*/ 483257 w 608909"/>
              <a:gd name="connsiteY60" fmla="*/ 138336 h 574614"/>
              <a:gd name="connsiteX61" fmla="*/ 487853 w 608909"/>
              <a:gd name="connsiteY61" fmla="*/ 137803 h 574614"/>
              <a:gd name="connsiteX62" fmla="*/ 97694 w 608909"/>
              <a:gd name="connsiteY62" fmla="*/ 60400 h 574614"/>
              <a:gd name="connsiteX63" fmla="*/ 100014 w 608909"/>
              <a:gd name="connsiteY63" fmla="*/ 61698 h 574614"/>
              <a:gd name="connsiteX64" fmla="*/ 138444 w 608909"/>
              <a:gd name="connsiteY64" fmla="*/ 202291 h 574614"/>
              <a:gd name="connsiteX65" fmla="*/ 251968 w 608909"/>
              <a:gd name="connsiteY65" fmla="*/ 202291 h 574614"/>
              <a:gd name="connsiteX66" fmla="*/ 253824 w 608909"/>
              <a:gd name="connsiteY66" fmla="*/ 204144 h 574614"/>
              <a:gd name="connsiteX67" fmla="*/ 253824 w 608909"/>
              <a:gd name="connsiteY67" fmla="*/ 225367 h 574614"/>
              <a:gd name="connsiteX68" fmla="*/ 251968 w 608909"/>
              <a:gd name="connsiteY68" fmla="*/ 227221 h 574614"/>
              <a:gd name="connsiteX69" fmla="*/ 120807 w 608909"/>
              <a:gd name="connsiteY69" fmla="*/ 227221 h 574614"/>
              <a:gd name="connsiteX70" fmla="*/ 119043 w 608909"/>
              <a:gd name="connsiteY70" fmla="*/ 225831 h 574614"/>
              <a:gd name="connsiteX71" fmla="*/ 75973 w 608909"/>
              <a:gd name="connsiteY71" fmla="*/ 68278 h 574614"/>
              <a:gd name="connsiteX72" fmla="*/ 76158 w 608909"/>
              <a:gd name="connsiteY72" fmla="*/ 66888 h 574614"/>
              <a:gd name="connsiteX73" fmla="*/ 77272 w 608909"/>
              <a:gd name="connsiteY73" fmla="*/ 66053 h 574614"/>
              <a:gd name="connsiteX74" fmla="*/ 490077 w 608909"/>
              <a:gd name="connsiteY74" fmla="*/ 0 h 574614"/>
              <a:gd name="connsiteX75" fmla="*/ 557326 w 608909"/>
              <a:gd name="connsiteY75" fmla="*/ 67143 h 574614"/>
              <a:gd name="connsiteX76" fmla="*/ 490077 w 608909"/>
              <a:gd name="connsiteY76" fmla="*/ 134286 h 574614"/>
              <a:gd name="connsiteX77" fmla="*/ 422828 w 608909"/>
              <a:gd name="connsiteY77" fmla="*/ 67143 h 574614"/>
              <a:gd name="connsiteX78" fmla="*/ 490077 w 608909"/>
              <a:gd name="connsiteY78" fmla="*/ 0 h 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909" h="574614">
                <a:moveTo>
                  <a:pt x="0" y="237594"/>
                </a:moveTo>
                <a:lnTo>
                  <a:pt x="309923" y="237594"/>
                </a:lnTo>
                <a:lnTo>
                  <a:pt x="309923" y="270691"/>
                </a:lnTo>
                <a:lnTo>
                  <a:pt x="245580" y="270691"/>
                </a:lnTo>
                <a:lnTo>
                  <a:pt x="245580" y="571721"/>
                </a:lnTo>
                <a:lnTo>
                  <a:pt x="26461" y="571721"/>
                </a:lnTo>
                <a:lnTo>
                  <a:pt x="26461" y="270691"/>
                </a:lnTo>
                <a:lnTo>
                  <a:pt x="0" y="270691"/>
                </a:lnTo>
                <a:close/>
                <a:moveTo>
                  <a:pt x="569722" y="204710"/>
                </a:moveTo>
                <a:lnTo>
                  <a:pt x="606495" y="204710"/>
                </a:lnTo>
                <a:cubicBezTo>
                  <a:pt x="607145" y="204710"/>
                  <a:pt x="607795" y="204988"/>
                  <a:pt x="608259" y="205452"/>
                </a:cubicBezTo>
                <a:cubicBezTo>
                  <a:pt x="608723" y="205915"/>
                  <a:pt x="608909" y="206564"/>
                  <a:pt x="608909" y="207213"/>
                </a:cubicBezTo>
                <a:lnTo>
                  <a:pt x="599995" y="322820"/>
                </a:lnTo>
                <a:cubicBezTo>
                  <a:pt x="594794" y="378166"/>
                  <a:pt x="581051" y="436665"/>
                  <a:pt x="521899" y="438241"/>
                </a:cubicBezTo>
                <a:lnTo>
                  <a:pt x="521899" y="524830"/>
                </a:lnTo>
                <a:lnTo>
                  <a:pt x="540843" y="524830"/>
                </a:lnTo>
                <a:cubicBezTo>
                  <a:pt x="565544" y="524830"/>
                  <a:pt x="586437" y="546524"/>
                  <a:pt x="586437" y="572204"/>
                </a:cubicBezTo>
                <a:cubicBezTo>
                  <a:pt x="586437" y="573502"/>
                  <a:pt x="585416" y="574614"/>
                  <a:pt x="584023" y="574614"/>
                </a:cubicBezTo>
                <a:lnTo>
                  <a:pt x="560158" y="574614"/>
                </a:lnTo>
                <a:cubicBezTo>
                  <a:pt x="558858" y="574614"/>
                  <a:pt x="557743" y="573502"/>
                  <a:pt x="557743" y="572204"/>
                </a:cubicBezTo>
                <a:cubicBezTo>
                  <a:pt x="557743" y="562747"/>
                  <a:pt x="550036" y="554775"/>
                  <a:pt x="540843" y="554775"/>
                </a:cubicBezTo>
                <a:lnTo>
                  <a:pt x="462376" y="554775"/>
                </a:lnTo>
                <a:cubicBezTo>
                  <a:pt x="453183" y="554775"/>
                  <a:pt x="445383" y="562747"/>
                  <a:pt x="445383" y="572204"/>
                </a:cubicBezTo>
                <a:cubicBezTo>
                  <a:pt x="445383" y="573502"/>
                  <a:pt x="444361" y="574614"/>
                  <a:pt x="442968" y="574614"/>
                </a:cubicBezTo>
                <a:lnTo>
                  <a:pt x="419103" y="574614"/>
                </a:lnTo>
                <a:cubicBezTo>
                  <a:pt x="417803" y="574614"/>
                  <a:pt x="416689" y="573502"/>
                  <a:pt x="416689" y="572204"/>
                </a:cubicBezTo>
                <a:cubicBezTo>
                  <a:pt x="416689" y="546524"/>
                  <a:pt x="437675" y="524830"/>
                  <a:pt x="462376" y="524830"/>
                </a:cubicBezTo>
                <a:lnTo>
                  <a:pt x="481320" y="524830"/>
                </a:lnTo>
                <a:lnTo>
                  <a:pt x="481320" y="442691"/>
                </a:lnTo>
                <a:lnTo>
                  <a:pt x="421054" y="442691"/>
                </a:lnTo>
                <a:cubicBezTo>
                  <a:pt x="419754" y="442691"/>
                  <a:pt x="418639" y="441578"/>
                  <a:pt x="418639" y="440280"/>
                </a:cubicBezTo>
                <a:lnTo>
                  <a:pt x="418639" y="404495"/>
                </a:lnTo>
                <a:cubicBezTo>
                  <a:pt x="418639" y="403846"/>
                  <a:pt x="418918" y="403290"/>
                  <a:pt x="419382" y="402826"/>
                </a:cubicBezTo>
                <a:cubicBezTo>
                  <a:pt x="419846" y="402363"/>
                  <a:pt x="420404" y="402085"/>
                  <a:pt x="421054" y="402085"/>
                </a:cubicBezTo>
                <a:cubicBezTo>
                  <a:pt x="421054" y="402085"/>
                  <a:pt x="486520" y="402270"/>
                  <a:pt x="487448" y="402270"/>
                </a:cubicBezTo>
                <a:cubicBezTo>
                  <a:pt x="547436" y="402270"/>
                  <a:pt x="557929" y="358419"/>
                  <a:pt x="559043" y="322727"/>
                </a:cubicBezTo>
                <a:lnTo>
                  <a:pt x="567308" y="207028"/>
                </a:lnTo>
                <a:cubicBezTo>
                  <a:pt x="567401" y="205730"/>
                  <a:pt x="568422" y="204710"/>
                  <a:pt x="569722" y="204710"/>
                </a:cubicBezTo>
                <a:close/>
                <a:moveTo>
                  <a:pt x="487853" y="137803"/>
                </a:moveTo>
                <a:cubicBezTo>
                  <a:pt x="490615" y="137594"/>
                  <a:pt x="494305" y="137502"/>
                  <a:pt x="498019" y="137965"/>
                </a:cubicBezTo>
                <a:cubicBezTo>
                  <a:pt x="505168" y="138985"/>
                  <a:pt x="512966" y="141488"/>
                  <a:pt x="512966" y="141488"/>
                </a:cubicBezTo>
                <a:lnTo>
                  <a:pt x="513152" y="141580"/>
                </a:lnTo>
                <a:cubicBezTo>
                  <a:pt x="535063" y="149553"/>
                  <a:pt x="556973" y="170504"/>
                  <a:pt x="553909" y="197944"/>
                </a:cubicBezTo>
                <a:lnTo>
                  <a:pt x="537476" y="345157"/>
                </a:lnTo>
                <a:cubicBezTo>
                  <a:pt x="533856" y="377140"/>
                  <a:pt x="510831" y="389099"/>
                  <a:pt x="470445" y="387986"/>
                </a:cubicBezTo>
                <a:cubicBezTo>
                  <a:pt x="470352" y="387986"/>
                  <a:pt x="470259" y="387894"/>
                  <a:pt x="470166" y="387894"/>
                </a:cubicBezTo>
                <a:cubicBezTo>
                  <a:pt x="427645" y="385576"/>
                  <a:pt x="374818" y="386503"/>
                  <a:pt x="366834" y="403746"/>
                </a:cubicBezTo>
                <a:cubicBezTo>
                  <a:pt x="357271" y="423677"/>
                  <a:pt x="336196" y="486438"/>
                  <a:pt x="320877" y="546973"/>
                </a:cubicBezTo>
                <a:cubicBezTo>
                  <a:pt x="317164" y="561991"/>
                  <a:pt x="303609" y="572003"/>
                  <a:pt x="288661" y="572003"/>
                </a:cubicBezTo>
                <a:cubicBezTo>
                  <a:pt x="286062" y="572003"/>
                  <a:pt x="283277" y="571632"/>
                  <a:pt x="280584" y="570983"/>
                </a:cubicBezTo>
                <a:cubicBezTo>
                  <a:pt x="262759" y="566534"/>
                  <a:pt x="251989" y="548549"/>
                  <a:pt x="256446" y="530750"/>
                </a:cubicBezTo>
                <a:cubicBezTo>
                  <a:pt x="265173" y="496357"/>
                  <a:pt x="294789" y="384371"/>
                  <a:pt x="313079" y="356560"/>
                </a:cubicBezTo>
                <a:cubicBezTo>
                  <a:pt x="326634" y="336072"/>
                  <a:pt x="361078" y="324855"/>
                  <a:pt x="415854" y="322909"/>
                </a:cubicBezTo>
                <a:lnTo>
                  <a:pt x="426252" y="229093"/>
                </a:lnTo>
                <a:lnTo>
                  <a:pt x="426438" y="226960"/>
                </a:lnTo>
                <a:cubicBezTo>
                  <a:pt x="408520" y="231410"/>
                  <a:pt x="389487" y="233728"/>
                  <a:pt x="368319" y="233728"/>
                </a:cubicBezTo>
                <a:cubicBezTo>
                  <a:pt x="345016" y="233728"/>
                  <a:pt x="319763" y="231132"/>
                  <a:pt x="292654" y="225663"/>
                </a:cubicBezTo>
                <a:cubicBezTo>
                  <a:pt x="276314" y="222418"/>
                  <a:pt x="265730" y="206658"/>
                  <a:pt x="268979" y="190343"/>
                </a:cubicBezTo>
                <a:cubicBezTo>
                  <a:pt x="272229" y="174119"/>
                  <a:pt x="288012" y="163459"/>
                  <a:pt x="304352" y="166796"/>
                </a:cubicBezTo>
                <a:cubicBezTo>
                  <a:pt x="369155" y="179589"/>
                  <a:pt x="417897" y="174768"/>
                  <a:pt x="449277" y="152427"/>
                </a:cubicBezTo>
                <a:cubicBezTo>
                  <a:pt x="449277" y="152427"/>
                  <a:pt x="466174" y="140375"/>
                  <a:pt x="483257" y="138336"/>
                </a:cubicBezTo>
                <a:cubicBezTo>
                  <a:pt x="483257" y="138336"/>
                  <a:pt x="485091" y="138012"/>
                  <a:pt x="487853" y="137803"/>
                </a:cubicBezTo>
                <a:close/>
                <a:moveTo>
                  <a:pt x="97694" y="60400"/>
                </a:moveTo>
                <a:cubicBezTo>
                  <a:pt x="98715" y="60122"/>
                  <a:pt x="99736" y="60771"/>
                  <a:pt x="100014" y="61698"/>
                </a:cubicBezTo>
                <a:lnTo>
                  <a:pt x="138444" y="202291"/>
                </a:lnTo>
                <a:lnTo>
                  <a:pt x="251968" y="202291"/>
                </a:lnTo>
                <a:cubicBezTo>
                  <a:pt x="252989" y="202291"/>
                  <a:pt x="253824" y="203125"/>
                  <a:pt x="253824" y="204144"/>
                </a:cubicBezTo>
                <a:lnTo>
                  <a:pt x="253824" y="225367"/>
                </a:lnTo>
                <a:cubicBezTo>
                  <a:pt x="253824" y="226387"/>
                  <a:pt x="252989" y="227221"/>
                  <a:pt x="251968" y="227221"/>
                </a:cubicBezTo>
                <a:lnTo>
                  <a:pt x="120807" y="227221"/>
                </a:lnTo>
                <a:cubicBezTo>
                  <a:pt x="119971" y="227221"/>
                  <a:pt x="119229" y="226665"/>
                  <a:pt x="119043" y="225831"/>
                </a:cubicBezTo>
                <a:lnTo>
                  <a:pt x="75973" y="68278"/>
                </a:lnTo>
                <a:cubicBezTo>
                  <a:pt x="75787" y="67814"/>
                  <a:pt x="75880" y="67258"/>
                  <a:pt x="76158" y="66888"/>
                </a:cubicBezTo>
                <a:cubicBezTo>
                  <a:pt x="76344" y="66424"/>
                  <a:pt x="76808" y="66146"/>
                  <a:pt x="77272" y="66053"/>
                </a:cubicBezTo>
                <a:close/>
                <a:moveTo>
                  <a:pt x="490077" y="0"/>
                </a:moveTo>
                <a:cubicBezTo>
                  <a:pt x="527218" y="0"/>
                  <a:pt x="557326" y="30061"/>
                  <a:pt x="557326" y="67143"/>
                </a:cubicBezTo>
                <a:cubicBezTo>
                  <a:pt x="557326" y="104225"/>
                  <a:pt x="527218" y="134286"/>
                  <a:pt x="490077" y="134286"/>
                </a:cubicBezTo>
                <a:cubicBezTo>
                  <a:pt x="452936" y="134286"/>
                  <a:pt x="422828" y="104225"/>
                  <a:pt x="422828" y="67143"/>
                </a:cubicBezTo>
                <a:cubicBezTo>
                  <a:pt x="422828" y="30061"/>
                  <a:pt x="452936" y="0"/>
                  <a:pt x="4900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631496" y="5256771"/>
            <a:ext cx="0" cy="407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730287" y="5267667"/>
            <a:ext cx="0" cy="396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8" idx="3"/>
            <a:endCxn id="19" idx="1"/>
          </p:cNvCxnSpPr>
          <p:nvPr/>
        </p:nvCxnSpPr>
        <p:spPr>
          <a:xfrm flipV="1">
            <a:off x="4187625" y="4750807"/>
            <a:ext cx="128006" cy="170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134013" y="3349186"/>
            <a:ext cx="1372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Factory in Area </a:t>
            </a:r>
            <a:r>
              <a:rPr lang="en-US" altLang="zh-CN" sz="1200" dirty="0" smtClean="0">
                <a:solidFill>
                  <a:srgbClr val="1D1D1A"/>
                </a:solidFill>
                <a:cs typeface="+mn-ea"/>
                <a:sym typeface="+mn-lt"/>
              </a:rPr>
              <a:t>B</a:t>
            </a:r>
            <a:endParaRPr lang="zh-CN" altLang="en-US" sz="1200" dirty="0"/>
          </a:p>
        </p:txBody>
      </p:sp>
      <p:sp>
        <p:nvSpPr>
          <p:cNvPr id="25" name="圆角矩形 44"/>
          <p:cNvSpPr/>
          <p:nvPr/>
        </p:nvSpPr>
        <p:spPr>
          <a:xfrm>
            <a:off x="3358315" y="3804595"/>
            <a:ext cx="829310" cy="65564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LC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6" name="圆角矩形 65"/>
          <p:cNvSpPr/>
          <p:nvPr/>
        </p:nvSpPr>
        <p:spPr>
          <a:xfrm>
            <a:off x="3065042" y="3288755"/>
            <a:ext cx="2434716" cy="3062615"/>
          </a:xfrm>
          <a:prstGeom prst="roundRect">
            <a:avLst>
              <a:gd name="adj" fmla="val 6376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44"/>
          <p:cNvSpPr/>
          <p:nvPr/>
        </p:nvSpPr>
        <p:spPr>
          <a:xfrm>
            <a:off x="4386137" y="4893787"/>
            <a:ext cx="670892" cy="32178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 Lib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7670" y="2911093"/>
            <a:ext cx="768004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1925" y="2428493"/>
            <a:ext cx="829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Cloud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01586" y="2919423"/>
            <a:ext cx="69121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</a:t>
            </a:r>
            <a:endParaRPr lang="en-US" altLang="zh-CN" kern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圆角矩形 50"/>
          <p:cNvSpPr/>
          <p:nvPr/>
        </p:nvSpPr>
        <p:spPr>
          <a:xfrm>
            <a:off x="3133656" y="1265175"/>
            <a:ext cx="2327687" cy="1131690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圆角矩形 44"/>
          <p:cNvSpPr/>
          <p:nvPr/>
        </p:nvSpPr>
        <p:spPr>
          <a:xfrm>
            <a:off x="4315631" y="1561376"/>
            <a:ext cx="935637" cy="655641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 smtClean="0">
                <a:cs typeface="+mn-ea"/>
                <a:sym typeface="+mn-lt"/>
              </a:rPr>
              <a:t>Aggregation </a:t>
            </a:r>
            <a:r>
              <a:rPr lang="en-US" altLang="zh-CN" sz="1000" dirty="0" smtClean="0">
                <a:cs typeface="+mn-ea"/>
                <a:sym typeface="+mn-lt"/>
              </a:rPr>
              <a:t>worker</a:t>
            </a:r>
            <a:endParaRPr lang="en-US" altLang="zh-CN" sz="1000" dirty="0">
              <a:cs typeface="+mn-ea"/>
              <a:sym typeface="+mn-lt"/>
            </a:endParaRPr>
          </a:p>
        </p:txBody>
      </p:sp>
      <p:sp>
        <p:nvSpPr>
          <p:cNvPr id="33" name="圆角矩形 44"/>
          <p:cNvSpPr/>
          <p:nvPr/>
        </p:nvSpPr>
        <p:spPr>
          <a:xfrm>
            <a:off x="3311462" y="1568075"/>
            <a:ext cx="829310" cy="65564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>
                <a:solidFill>
                  <a:srgbClr val="1D1D1A"/>
                </a:solidFill>
                <a:cs typeface="+mn-ea"/>
                <a:sym typeface="+mn-lt"/>
              </a:rPr>
              <a:t>Sedna</a:t>
            </a:r>
            <a:endParaRPr lang="en-US" altLang="zh-CN" sz="12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>
                <a:solidFill>
                  <a:srgbClr val="1D1D1A"/>
                </a:solidFill>
                <a:cs typeface="+mn-ea"/>
                <a:sym typeface="+mn-lt"/>
              </a:rPr>
              <a:t>GM</a:t>
            </a:r>
            <a:endParaRPr lang="en-US" altLang="zh-CN" sz="12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34" name="连接符: 肘形 2078"/>
          <p:cNvCxnSpPr>
            <a:stCxn id="32" idx="2"/>
          </p:cNvCxnSpPr>
          <p:nvPr/>
        </p:nvCxnSpPr>
        <p:spPr>
          <a:xfrm rot="16200000" flipH="1">
            <a:off x="5050675" y="1949792"/>
            <a:ext cx="2050342" cy="2584792"/>
          </a:xfrm>
          <a:prstGeom prst="bentConnector2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7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97086" y="5038646"/>
            <a:ext cx="4016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直接箭头连接符 372"/>
          <p:cNvCxnSpPr>
            <a:cxnSpLocks noChangeShapeType="1"/>
          </p:cNvCxnSpPr>
          <p:nvPr/>
        </p:nvCxnSpPr>
        <p:spPr bwMode="auto">
          <a:xfrm flipV="1">
            <a:off x="9012179" y="4750464"/>
            <a:ext cx="0" cy="184224"/>
          </a:xfrm>
          <a:prstGeom prst="straightConnector1">
            <a:avLst/>
          </a:prstGeom>
          <a:noFill/>
          <a:ln w="28575" algn="ctr">
            <a:solidFill>
              <a:srgbClr val="1D1D1A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385"/>
          <p:cNvCxnSpPr>
            <a:cxnSpLocks noChangeShapeType="1"/>
          </p:cNvCxnSpPr>
          <p:nvPr/>
        </p:nvCxnSpPr>
        <p:spPr bwMode="auto">
          <a:xfrm flipV="1">
            <a:off x="9012179" y="4166097"/>
            <a:ext cx="0" cy="217676"/>
          </a:xfrm>
          <a:prstGeom prst="straightConnector1">
            <a:avLst/>
          </a:prstGeom>
          <a:noFill/>
          <a:ln w="28575" algn="ctr">
            <a:solidFill>
              <a:srgbClr val="1D1D1A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" name="图片 3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01067" y="4456827"/>
            <a:ext cx="2127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38"/>
          <p:cNvSpPr txBox="1"/>
          <p:nvPr/>
        </p:nvSpPr>
        <p:spPr>
          <a:xfrm>
            <a:off x="9107429" y="4720381"/>
            <a:ext cx="89600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9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Quantitative Characterization</a:t>
            </a:r>
            <a:endParaRPr kumimoji="1" lang="zh-CN" altLang="en-US" sz="9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00273" y="3881358"/>
            <a:ext cx="220663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40"/>
          <p:cNvSpPr txBox="1"/>
          <p:nvPr/>
        </p:nvSpPr>
        <p:spPr>
          <a:xfrm>
            <a:off x="9106907" y="5455900"/>
            <a:ext cx="99812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9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Intermediate Representation</a:t>
            </a:r>
            <a:endParaRPr kumimoji="1" lang="zh-CN" altLang="en-US" sz="9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86650" y="4144439"/>
            <a:ext cx="101838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685800">
              <a:defRPr/>
            </a:pPr>
            <a:r>
              <a:rPr kumimoji="1" lang="en-US" altLang="zh-CN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Noisy </a:t>
            </a:r>
            <a:r>
              <a:rPr kumimoji="1"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Characterization</a:t>
            </a:r>
            <a:endParaRPr kumimoji="1"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65"/>
          <p:cNvSpPr/>
          <p:nvPr/>
        </p:nvSpPr>
        <p:spPr>
          <a:xfrm>
            <a:off x="8654191" y="3706495"/>
            <a:ext cx="1513445" cy="2038680"/>
          </a:xfrm>
          <a:prstGeom prst="roundRect">
            <a:avLst>
              <a:gd name="adj" fmla="val 6376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7652384" y="3706495"/>
            <a:ext cx="1001808" cy="12374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652384" y="5210944"/>
            <a:ext cx="1001808" cy="506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ro-picture-camera_73899"/>
          <p:cNvSpPr/>
          <p:nvPr/>
        </p:nvSpPr>
        <p:spPr>
          <a:xfrm>
            <a:off x="1904535" y="5770783"/>
            <a:ext cx="609685" cy="491355"/>
          </a:xfrm>
          <a:custGeom>
            <a:avLst/>
            <a:gdLst>
              <a:gd name="T0" fmla="*/ 727 w 2592"/>
              <a:gd name="T1" fmla="*/ 443 h 2092"/>
              <a:gd name="T2" fmla="*/ 727 w 2592"/>
              <a:gd name="T3" fmla="*/ 1864 h 2092"/>
              <a:gd name="T4" fmla="*/ 499 w 2592"/>
              <a:gd name="T5" fmla="*/ 2092 h 2092"/>
              <a:gd name="T6" fmla="*/ 227 w 2592"/>
              <a:gd name="T7" fmla="*/ 2092 h 2092"/>
              <a:gd name="T8" fmla="*/ 0 w 2592"/>
              <a:gd name="T9" fmla="*/ 1864 h 2092"/>
              <a:gd name="T10" fmla="*/ 0 w 2592"/>
              <a:gd name="T11" fmla="*/ 443 h 2092"/>
              <a:gd name="T12" fmla="*/ 227 w 2592"/>
              <a:gd name="T13" fmla="*/ 216 h 2092"/>
              <a:gd name="T14" fmla="*/ 499 w 2592"/>
              <a:gd name="T15" fmla="*/ 216 h 2092"/>
              <a:gd name="T16" fmla="*/ 727 w 2592"/>
              <a:gd name="T17" fmla="*/ 443 h 2092"/>
              <a:gd name="T18" fmla="*/ 1659 w 2592"/>
              <a:gd name="T19" fmla="*/ 692 h 2092"/>
              <a:gd name="T20" fmla="*/ 1197 w 2592"/>
              <a:gd name="T21" fmla="*/ 1154 h 2092"/>
              <a:gd name="T22" fmla="*/ 1659 w 2592"/>
              <a:gd name="T23" fmla="*/ 1616 h 2092"/>
              <a:gd name="T24" fmla="*/ 2121 w 2592"/>
              <a:gd name="T25" fmla="*/ 1154 h 2092"/>
              <a:gd name="T26" fmla="*/ 1659 w 2592"/>
              <a:gd name="T27" fmla="*/ 692 h 2092"/>
              <a:gd name="T28" fmla="*/ 2592 w 2592"/>
              <a:gd name="T29" fmla="*/ 613 h 2092"/>
              <a:gd name="T30" fmla="*/ 2592 w 2592"/>
              <a:gd name="T31" fmla="*/ 1695 h 2092"/>
              <a:gd name="T32" fmla="*/ 2284 w 2592"/>
              <a:gd name="T33" fmla="*/ 2002 h 2092"/>
              <a:gd name="T34" fmla="*/ 832 w 2592"/>
              <a:gd name="T35" fmla="*/ 2002 h 2092"/>
              <a:gd name="T36" fmla="*/ 860 w 2592"/>
              <a:gd name="T37" fmla="*/ 1864 h 2092"/>
              <a:gd name="T38" fmla="*/ 860 w 2592"/>
              <a:gd name="T39" fmla="*/ 443 h 2092"/>
              <a:gd name="T40" fmla="*/ 832 w 2592"/>
              <a:gd name="T41" fmla="*/ 305 h 2092"/>
              <a:gd name="T42" fmla="*/ 1195 w 2592"/>
              <a:gd name="T43" fmla="*/ 305 h 2092"/>
              <a:gd name="T44" fmla="*/ 1195 w 2592"/>
              <a:gd name="T45" fmla="*/ 248 h 2092"/>
              <a:gd name="T46" fmla="*/ 1443 w 2592"/>
              <a:gd name="T47" fmla="*/ 0 h 2092"/>
              <a:gd name="T48" fmla="*/ 1876 w 2592"/>
              <a:gd name="T49" fmla="*/ 0 h 2092"/>
              <a:gd name="T50" fmla="*/ 2123 w 2592"/>
              <a:gd name="T51" fmla="*/ 248 h 2092"/>
              <a:gd name="T52" fmla="*/ 2123 w 2592"/>
              <a:gd name="T53" fmla="*/ 305 h 2092"/>
              <a:gd name="T54" fmla="*/ 2284 w 2592"/>
              <a:gd name="T55" fmla="*/ 305 h 2092"/>
              <a:gd name="T56" fmla="*/ 2592 w 2592"/>
              <a:gd name="T57" fmla="*/ 613 h 2092"/>
              <a:gd name="T58" fmla="*/ 2255 w 2592"/>
              <a:gd name="T59" fmla="*/ 1154 h 2092"/>
              <a:gd name="T60" fmla="*/ 1659 w 2592"/>
              <a:gd name="T61" fmla="*/ 558 h 2092"/>
              <a:gd name="T62" fmla="*/ 1064 w 2592"/>
              <a:gd name="T63" fmla="*/ 1154 h 2092"/>
              <a:gd name="T64" fmla="*/ 1659 w 2592"/>
              <a:gd name="T65" fmla="*/ 1749 h 2092"/>
              <a:gd name="T66" fmla="*/ 2255 w 2592"/>
              <a:gd name="T67" fmla="*/ 1154 h 2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92" h="2092">
                <a:moveTo>
                  <a:pt x="727" y="443"/>
                </a:moveTo>
                <a:lnTo>
                  <a:pt x="727" y="1864"/>
                </a:lnTo>
                <a:cubicBezTo>
                  <a:pt x="727" y="1990"/>
                  <a:pt x="625" y="2092"/>
                  <a:pt x="499" y="2092"/>
                </a:cubicBezTo>
                <a:lnTo>
                  <a:pt x="227" y="2092"/>
                </a:lnTo>
                <a:cubicBezTo>
                  <a:pt x="102" y="2092"/>
                  <a:pt x="0" y="1990"/>
                  <a:pt x="0" y="1864"/>
                </a:cubicBezTo>
                <a:lnTo>
                  <a:pt x="0" y="443"/>
                </a:lnTo>
                <a:cubicBezTo>
                  <a:pt x="0" y="318"/>
                  <a:pt x="102" y="216"/>
                  <a:pt x="227" y="216"/>
                </a:cubicBezTo>
                <a:lnTo>
                  <a:pt x="499" y="216"/>
                </a:lnTo>
                <a:cubicBezTo>
                  <a:pt x="625" y="216"/>
                  <a:pt x="727" y="318"/>
                  <a:pt x="727" y="443"/>
                </a:cubicBezTo>
                <a:close/>
                <a:moveTo>
                  <a:pt x="1659" y="692"/>
                </a:moveTo>
                <a:cubicBezTo>
                  <a:pt x="1404" y="692"/>
                  <a:pt x="1197" y="899"/>
                  <a:pt x="1197" y="1154"/>
                </a:cubicBezTo>
                <a:cubicBezTo>
                  <a:pt x="1197" y="1409"/>
                  <a:pt x="1404" y="1616"/>
                  <a:pt x="1659" y="1616"/>
                </a:cubicBezTo>
                <a:cubicBezTo>
                  <a:pt x="1914" y="1616"/>
                  <a:pt x="2121" y="1409"/>
                  <a:pt x="2121" y="1154"/>
                </a:cubicBezTo>
                <a:cubicBezTo>
                  <a:pt x="2121" y="899"/>
                  <a:pt x="1914" y="692"/>
                  <a:pt x="1659" y="692"/>
                </a:cubicBezTo>
                <a:close/>
                <a:moveTo>
                  <a:pt x="2592" y="613"/>
                </a:moveTo>
                <a:lnTo>
                  <a:pt x="2592" y="1695"/>
                </a:lnTo>
                <a:cubicBezTo>
                  <a:pt x="2592" y="1865"/>
                  <a:pt x="2454" y="2002"/>
                  <a:pt x="2284" y="2002"/>
                </a:cubicBezTo>
                <a:lnTo>
                  <a:pt x="832" y="2002"/>
                </a:lnTo>
                <a:cubicBezTo>
                  <a:pt x="850" y="1960"/>
                  <a:pt x="860" y="1913"/>
                  <a:pt x="860" y="1864"/>
                </a:cubicBezTo>
                <a:lnTo>
                  <a:pt x="860" y="443"/>
                </a:lnTo>
                <a:cubicBezTo>
                  <a:pt x="860" y="394"/>
                  <a:pt x="850" y="348"/>
                  <a:pt x="832" y="305"/>
                </a:cubicBezTo>
                <a:lnTo>
                  <a:pt x="1195" y="305"/>
                </a:lnTo>
                <a:lnTo>
                  <a:pt x="1195" y="248"/>
                </a:lnTo>
                <a:cubicBezTo>
                  <a:pt x="1195" y="111"/>
                  <a:pt x="1306" y="0"/>
                  <a:pt x="1443" y="0"/>
                </a:cubicBezTo>
                <a:lnTo>
                  <a:pt x="1876" y="0"/>
                </a:lnTo>
                <a:cubicBezTo>
                  <a:pt x="2012" y="0"/>
                  <a:pt x="2123" y="111"/>
                  <a:pt x="2123" y="248"/>
                </a:cubicBezTo>
                <a:lnTo>
                  <a:pt x="2123" y="305"/>
                </a:lnTo>
                <a:lnTo>
                  <a:pt x="2284" y="305"/>
                </a:lnTo>
                <a:cubicBezTo>
                  <a:pt x="2454" y="305"/>
                  <a:pt x="2592" y="443"/>
                  <a:pt x="2592" y="613"/>
                </a:cubicBezTo>
                <a:close/>
                <a:moveTo>
                  <a:pt x="2255" y="1154"/>
                </a:moveTo>
                <a:cubicBezTo>
                  <a:pt x="2255" y="825"/>
                  <a:pt x="1988" y="558"/>
                  <a:pt x="1659" y="558"/>
                </a:cubicBezTo>
                <a:cubicBezTo>
                  <a:pt x="1331" y="558"/>
                  <a:pt x="1064" y="825"/>
                  <a:pt x="1064" y="1154"/>
                </a:cubicBezTo>
                <a:cubicBezTo>
                  <a:pt x="1064" y="1482"/>
                  <a:pt x="1331" y="1749"/>
                  <a:pt x="1659" y="1749"/>
                </a:cubicBezTo>
                <a:cubicBezTo>
                  <a:pt x="1988" y="1749"/>
                  <a:pt x="2255" y="1482"/>
                  <a:pt x="2255" y="1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" name="圆角矩形 293"/>
          <p:cNvSpPr/>
          <p:nvPr/>
        </p:nvSpPr>
        <p:spPr>
          <a:xfrm>
            <a:off x="622850" y="3678064"/>
            <a:ext cx="2146784" cy="1672998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Edge Node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圆角矩形 44"/>
          <p:cNvSpPr/>
          <p:nvPr/>
        </p:nvSpPr>
        <p:spPr>
          <a:xfrm>
            <a:off x="797343" y="4608584"/>
            <a:ext cx="829310" cy="670699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 smtClean="0">
                <a:cs typeface="+mn-ea"/>
                <a:sym typeface="+mn-lt"/>
              </a:rPr>
              <a:t>Marking Service</a:t>
            </a:r>
            <a:endParaRPr lang="en-US" altLang="zh-CN" sz="1000" dirty="0"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cs typeface="+mn-ea"/>
                <a:sym typeface="+mn-lt"/>
              </a:rPr>
              <a:t>worker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49" name="圆角矩形 44"/>
          <p:cNvSpPr/>
          <p:nvPr/>
        </p:nvSpPr>
        <p:spPr>
          <a:xfrm>
            <a:off x="1754659" y="4267359"/>
            <a:ext cx="942706" cy="1011924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kern="0" dirty="0" smtClean="0">
                <a:solidFill>
                  <a:srgbClr val="1D1D1A"/>
                </a:solidFill>
                <a:cs typeface="+mn-ea"/>
                <a:sym typeface="+mn-lt"/>
              </a:rPr>
              <a:t>Characterization Data Extraction</a:t>
            </a:r>
            <a:endParaRPr lang="en-US" altLang="zh-CN" sz="9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>
              <a:defRPr/>
            </a:pPr>
            <a:r>
              <a:rPr lang="en-US" altLang="zh-CN" sz="1000" dirty="0">
                <a:cs typeface="+mn-ea"/>
                <a:sym typeface="+mn-lt"/>
              </a:rPr>
              <a:t>worker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0" name="working-with-laptop_10910"/>
          <p:cNvSpPr/>
          <p:nvPr/>
        </p:nvSpPr>
        <p:spPr>
          <a:xfrm>
            <a:off x="714792" y="5686792"/>
            <a:ext cx="609685" cy="575346"/>
          </a:xfrm>
          <a:custGeom>
            <a:avLst/>
            <a:gdLst>
              <a:gd name="connsiteX0" fmla="*/ 0 w 608909"/>
              <a:gd name="connsiteY0" fmla="*/ 237594 h 574614"/>
              <a:gd name="connsiteX1" fmla="*/ 309923 w 608909"/>
              <a:gd name="connsiteY1" fmla="*/ 237594 h 574614"/>
              <a:gd name="connsiteX2" fmla="*/ 309923 w 608909"/>
              <a:gd name="connsiteY2" fmla="*/ 270691 h 574614"/>
              <a:gd name="connsiteX3" fmla="*/ 245580 w 608909"/>
              <a:gd name="connsiteY3" fmla="*/ 270691 h 574614"/>
              <a:gd name="connsiteX4" fmla="*/ 245580 w 608909"/>
              <a:gd name="connsiteY4" fmla="*/ 571721 h 574614"/>
              <a:gd name="connsiteX5" fmla="*/ 26461 w 608909"/>
              <a:gd name="connsiteY5" fmla="*/ 571721 h 574614"/>
              <a:gd name="connsiteX6" fmla="*/ 26461 w 608909"/>
              <a:gd name="connsiteY6" fmla="*/ 270691 h 574614"/>
              <a:gd name="connsiteX7" fmla="*/ 0 w 608909"/>
              <a:gd name="connsiteY7" fmla="*/ 270691 h 574614"/>
              <a:gd name="connsiteX8" fmla="*/ 569722 w 608909"/>
              <a:gd name="connsiteY8" fmla="*/ 204710 h 574614"/>
              <a:gd name="connsiteX9" fmla="*/ 606495 w 608909"/>
              <a:gd name="connsiteY9" fmla="*/ 204710 h 574614"/>
              <a:gd name="connsiteX10" fmla="*/ 608259 w 608909"/>
              <a:gd name="connsiteY10" fmla="*/ 205452 h 574614"/>
              <a:gd name="connsiteX11" fmla="*/ 608909 w 608909"/>
              <a:gd name="connsiteY11" fmla="*/ 207213 h 574614"/>
              <a:gd name="connsiteX12" fmla="*/ 599995 w 608909"/>
              <a:gd name="connsiteY12" fmla="*/ 322820 h 574614"/>
              <a:gd name="connsiteX13" fmla="*/ 521899 w 608909"/>
              <a:gd name="connsiteY13" fmla="*/ 438241 h 574614"/>
              <a:gd name="connsiteX14" fmla="*/ 521899 w 608909"/>
              <a:gd name="connsiteY14" fmla="*/ 524830 h 574614"/>
              <a:gd name="connsiteX15" fmla="*/ 540843 w 608909"/>
              <a:gd name="connsiteY15" fmla="*/ 524830 h 574614"/>
              <a:gd name="connsiteX16" fmla="*/ 586437 w 608909"/>
              <a:gd name="connsiteY16" fmla="*/ 572204 h 574614"/>
              <a:gd name="connsiteX17" fmla="*/ 584023 w 608909"/>
              <a:gd name="connsiteY17" fmla="*/ 574614 h 574614"/>
              <a:gd name="connsiteX18" fmla="*/ 560158 w 608909"/>
              <a:gd name="connsiteY18" fmla="*/ 574614 h 574614"/>
              <a:gd name="connsiteX19" fmla="*/ 557743 w 608909"/>
              <a:gd name="connsiteY19" fmla="*/ 572204 h 574614"/>
              <a:gd name="connsiteX20" fmla="*/ 540843 w 608909"/>
              <a:gd name="connsiteY20" fmla="*/ 554775 h 574614"/>
              <a:gd name="connsiteX21" fmla="*/ 462376 w 608909"/>
              <a:gd name="connsiteY21" fmla="*/ 554775 h 574614"/>
              <a:gd name="connsiteX22" fmla="*/ 445383 w 608909"/>
              <a:gd name="connsiteY22" fmla="*/ 572204 h 574614"/>
              <a:gd name="connsiteX23" fmla="*/ 442968 w 608909"/>
              <a:gd name="connsiteY23" fmla="*/ 574614 h 574614"/>
              <a:gd name="connsiteX24" fmla="*/ 419103 w 608909"/>
              <a:gd name="connsiteY24" fmla="*/ 574614 h 574614"/>
              <a:gd name="connsiteX25" fmla="*/ 416689 w 608909"/>
              <a:gd name="connsiteY25" fmla="*/ 572204 h 574614"/>
              <a:gd name="connsiteX26" fmla="*/ 462376 w 608909"/>
              <a:gd name="connsiteY26" fmla="*/ 524830 h 574614"/>
              <a:gd name="connsiteX27" fmla="*/ 481320 w 608909"/>
              <a:gd name="connsiteY27" fmla="*/ 524830 h 574614"/>
              <a:gd name="connsiteX28" fmla="*/ 481320 w 608909"/>
              <a:gd name="connsiteY28" fmla="*/ 442691 h 574614"/>
              <a:gd name="connsiteX29" fmla="*/ 421054 w 608909"/>
              <a:gd name="connsiteY29" fmla="*/ 442691 h 574614"/>
              <a:gd name="connsiteX30" fmla="*/ 418639 w 608909"/>
              <a:gd name="connsiteY30" fmla="*/ 440280 h 574614"/>
              <a:gd name="connsiteX31" fmla="*/ 418639 w 608909"/>
              <a:gd name="connsiteY31" fmla="*/ 404495 h 574614"/>
              <a:gd name="connsiteX32" fmla="*/ 419382 w 608909"/>
              <a:gd name="connsiteY32" fmla="*/ 402826 h 574614"/>
              <a:gd name="connsiteX33" fmla="*/ 421054 w 608909"/>
              <a:gd name="connsiteY33" fmla="*/ 402085 h 574614"/>
              <a:gd name="connsiteX34" fmla="*/ 487448 w 608909"/>
              <a:gd name="connsiteY34" fmla="*/ 402270 h 574614"/>
              <a:gd name="connsiteX35" fmla="*/ 559043 w 608909"/>
              <a:gd name="connsiteY35" fmla="*/ 322727 h 574614"/>
              <a:gd name="connsiteX36" fmla="*/ 567308 w 608909"/>
              <a:gd name="connsiteY36" fmla="*/ 207028 h 574614"/>
              <a:gd name="connsiteX37" fmla="*/ 569722 w 608909"/>
              <a:gd name="connsiteY37" fmla="*/ 204710 h 574614"/>
              <a:gd name="connsiteX38" fmla="*/ 487853 w 608909"/>
              <a:gd name="connsiteY38" fmla="*/ 137803 h 574614"/>
              <a:gd name="connsiteX39" fmla="*/ 498019 w 608909"/>
              <a:gd name="connsiteY39" fmla="*/ 137965 h 574614"/>
              <a:gd name="connsiteX40" fmla="*/ 512966 w 608909"/>
              <a:gd name="connsiteY40" fmla="*/ 141488 h 574614"/>
              <a:gd name="connsiteX41" fmla="*/ 513152 w 608909"/>
              <a:gd name="connsiteY41" fmla="*/ 141580 h 574614"/>
              <a:gd name="connsiteX42" fmla="*/ 553909 w 608909"/>
              <a:gd name="connsiteY42" fmla="*/ 197944 h 574614"/>
              <a:gd name="connsiteX43" fmla="*/ 537476 w 608909"/>
              <a:gd name="connsiteY43" fmla="*/ 345157 h 574614"/>
              <a:gd name="connsiteX44" fmla="*/ 470445 w 608909"/>
              <a:gd name="connsiteY44" fmla="*/ 387986 h 574614"/>
              <a:gd name="connsiteX45" fmla="*/ 470166 w 608909"/>
              <a:gd name="connsiteY45" fmla="*/ 387894 h 574614"/>
              <a:gd name="connsiteX46" fmla="*/ 366834 w 608909"/>
              <a:gd name="connsiteY46" fmla="*/ 403746 h 574614"/>
              <a:gd name="connsiteX47" fmla="*/ 320877 w 608909"/>
              <a:gd name="connsiteY47" fmla="*/ 546973 h 574614"/>
              <a:gd name="connsiteX48" fmla="*/ 288661 w 608909"/>
              <a:gd name="connsiteY48" fmla="*/ 572003 h 574614"/>
              <a:gd name="connsiteX49" fmla="*/ 280584 w 608909"/>
              <a:gd name="connsiteY49" fmla="*/ 570983 h 574614"/>
              <a:gd name="connsiteX50" fmla="*/ 256446 w 608909"/>
              <a:gd name="connsiteY50" fmla="*/ 530750 h 574614"/>
              <a:gd name="connsiteX51" fmla="*/ 313079 w 608909"/>
              <a:gd name="connsiteY51" fmla="*/ 356560 h 574614"/>
              <a:gd name="connsiteX52" fmla="*/ 415854 w 608909"/>
              <a:gd name="connsiteY52" fmla="*/ 322909 h 574614"/>
              <a:gd name="connsiteX53" fmla="*/ 426252 w 608909"/>
              <a:gd name="connsiteY53" fmla="*/ 229093 h 574614"/>
              <a:gd name="connsiteX54" fmla="*/ 426438 w 608909"/>
              <a:gd name="connsiteY54" fmla="*/ 226960 h 574614"/>
              <a:gd name="connsiteX55" fmla="*/ 368319 w 608909"/>
              <a:gd name="connsiteY55" fmla="*/ 233728 h 574614"/>
              <a:gd name="connsiteX56" fmla="*/ 292654 w 608909"/>
              <a:gd name="connsiteY56" fmla="*/ 225663 h 574614"/>
              <a:gd name="connsiteX57" fmla="*/ 268979 w 608909"/>
              <a:gd name="connsiteY57" fmla="*/ 190343 h 574614"/>
              <a:gd name="connsiteX58" fmla="*/ 304352 w 608909"/>
              <a:gd name="connsiteY58" fmla="*/ 166796 h 574614"/>
              <a:gd name="connsiteX59" fmla="*/ 449277 w 608909"/>
              <a:gd name="connsiteY59" fmla="*/ 152427 h 574614"/>
              <a:gd name="connsiteX60" fmla="*/ 483257 w 608909"/>
              <a:gd name="connsiteY60" fmla="*/ 138336 h 574614"/>
              <a:gd name="connsiteX61" fmla="*/ 487853 w 608909"/>
              <a:gd name="connsiteY61" fmla="*/ 137803 h 574614"/>
              <a:gd name="connsiteX62" fmla="*/ 97694 w 608909"/>
              <a:gd name="connsiteY62" fmla="*/ 60400 h 574614"/>
              <a:gd name="connsiteX63" fmla="*/ 100014 w 608909"/>
              <a:gd name="connsiteY63" fmla="*/ 61698 h 574614"/>
              <a:gd name="connsiteX64" fmla="*/ 138444 w 608909"/>
              <a:gd name="connsiteY64" fmla="*/ 202291 h 574614"/>
              <a:gd name="connsiteX65" fmla="*/ 251968 w 608909"/>
              <a:gd name="connsiteY65" fmla="*/ 202291 h 574614"/>
              <a:gd name="connsiteX66" fmla="*/ 253824 w 608909"/>
              <a:gd name="connsiteY66" fmla="*/ 204144 h 574614"/>
              <a:gd name="connsiteX67" fmla="*/ 253824 w 608909"/>
              <a:gd name="connsiteY67" fmla="*/ 225367 h 574614"/>
              <a:gd name="connsiteX68" fmla="*/ 251968 w 608909"/>
              <a:gd name="connsiteY68" fmla="*/ 227221 h 574614"/>
              <a:gd name="connsiteX69" fmla="*/ 120807 w 608909"/>
              <a:gd name="connsiteY69" fmla="*/ 227221 h 574614"/>
              <a:gd name="connsiteX70" fmla="*/ 119043 w 608909"/>
              <a:gd name="connsiteY70" fmla="*/ 225831 h 574614"/>
              <a:gd name="connsiteX71" fmla="*/ 75973 w 608909"/>
              <a:gd name="connsiteY71" fmla="*/ 68278 h 574614"/>
              <a:gd name="connsiteX72" fmla="*/ 76158 w 608909"/>
              <a:gd name="connsiteY72" fmla="*/ 66888 h 574614"/>
              <a:gd name="connsiteX73" fmla="*/ 77272 w 608909"/>
              <a:gd name="connsiteY73" fmla="*/ 66053 h 574614"/>
              <a:gd name="connsiteX74" fmla="*/ 490077 w 608909"/>
              <a:gd name="connsiteY74" fmla="*/ 0 h 574614"/>
              <a:gd name="connsiteX75" fmla="*/ 557326 w 608909"/>
              <a:gd name="connsiteY75" fmla="*/ 67143 h 574614"/>
              <a:gd name="connsiteX76" fmla="*/ 490077 w 608909"/>
              <a:gd name="connsiteY76" fmla="*/ 134286 h 574614"/>
              <a:gd name="connsiteX77" fmla="*/ 422828 w 608909"/>
              <a:gd name="connsiteY77" fmla="*/ 67143 h 574614"/>
              <a:gd name="connsiteX78" fmla="*/ 490077 w 608909"/>
              <a:gd name="connsiteY78" fmla="*/ 0 h 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909" h="574614">
                <a:moveTo>
                  <a:pt x="0" y="237594"/>
                </a:moveTo>
                <a:lnTo>
                  <a:pt x="309923" y="237594"/>
                </a:lnTo>
                <a:lnTo>
                  <a:pt x="309923" y="270691"/>
                </a:lnTo>
                <a:lnTo>
                  <a:pt x="245580" y="270691"/>
                </a:lnTo>
                <a:lnTo>
                  <a:pt x="245580" y="571721"/>
                </a:lnTo>
                <a:lnTo>
                  <a:pt x="26461" y="571721"/>
                </a:lnTo>
                <a:lnTo>
                  <a:pt x="26461" y="270691"/>
                </a:lnTo>
                <a:lnTo>
                  <a:pt x="0" y="270691"/>
                </a:lnTo>
                <a:close/>
                <a:moveTo>
                  <a:pt x="569722" y="204710"/>
                </a:moveTo>
                <a:lnTo>
                  <a:pt x="606495" y="204710"/>
                </a:lnTo>
                <a:cubicBezTo>
                  <a:pt x="607145" y="204710"/>
                  <a:pt x="607795" y="204988"/>
                  <a:pt x="608259" y="205452"/>
                </a:cubicBezTo>
                <a:cubicBezTo>
                  <a:pt x="608723" y="205915"/>
                  <a:pt x="608909" y="206564"/>
                  <a:pt x="608909" y="207213"/>
                </a:cubicBezTo>
                <a:lnTo>
                  <a:pt x="599995" y="322820"/>
                </a:lnTo>
                <a:cubicBezTo>
                  <a:pt x="594794" y="378166"/>
                  <a:pt x="581051" y="436665"/>
                  <a:pt x="521899" y="438241"/>
                </a:cubicBezTo>
                <a:lnTo>
                  <a:pt x="521899" y="524830"/>
                </a:lnTo>
                <a:lnTo>
                  <a:pt x="540843" y="524830"/>
                </a:lnTo>
                <a:cubicBezTo>
                  <a:pt x="565544" y="524830"/>
                  <a:pt x="586437" y="546524"/>
                  <a:pt x="586437" y="572204"/>
                </a:cubicBezTo>
                <a:cubicBezTo>
                  <a:pt x="586437" y="573502"/>
                  <a:pt x="585416" y="574614"/>
                  <a:pt x="584023" y="574614"/>
                </a:cubicBezTo>
                <a:lnTo>
                  <a:pt x="560158" y="574614"/>
                </a:lnTo>
                <a:cubicBezTo>
                  <a:pt x="558858" y="574614"/>
                  <a:pt x="557743" y="573502"/>
                  <a:pt x="557743" y="572204"/>
                </a:cubicBezTo>
                <a:cubicBezTo>
                  <a:pt x="557743" y="562747"/>
                  <a:pt x="550036" y="554775"/>
                  <a:pt x="540843" y="554775"/>
                </a:cubicBezTo>
                <a:lnTo>
                  <a:pt x="462376" y="554775"/>
                </a:lnTo>
                <a:cubicBezTo>
                  <a:pt x="453183" y="554775"/>
                  <a:pt x="445383" y="562747"/>
                  <a:pt x="445383" y="572204"/>
                </a:cubicBezTo>
                <a:cubicBezTo>
                  <a:pt x="445383" y="573502"/>
                  <a:pt x="444361" y="574614"/>
                  <a:pt x="442968" y="574614"/>
                </a:cubicBezTo>
                <a:lnTo>
                  <a:pt x="419103" y="574614"/>
                </a:lnTo>
                <a:cubicBezTo>
                  <a:pt x="417803" y="574614"/>
                  <a:pt x="416689" y="573502"/>
                  <a:pt x="416689" y="572204"/>
                </a:cubicBezTo>
                <a:cubicBezTo>
                  <a:pt x="416689" y="546524"/>
                  <a:pt x="437675" y="524830"/>
                  <a:pt x="462376" y="524830"/>
                </a:cubicBezTo>
                <a:lnTo>
                  <a:pt x="481320" y="524830"/>
                </a:lnTo>
                <a:lnTo>
                  <a:pt x="481320" y="442691"/>
                </a:lnTo>
                <a:lnTo>
                  <a:pt x="421054" y="442691"/>
                </a:lnTo>
                <a:cubicBezTo>
                  <a:pt x="419754" y="442691"/>
                  <a:pt x="418639" y="441578"/>
                  <a:pt x="418639" y="440280"/>
                </a:cubicBezTo>
                <a:lnTo>
                  <a:pt x="418639" y="404495"/>
                </a:lnTo>
                <a:cubicBezTo>
                  <a:pt x="418639" y="403846"/>
                  <a:pt x="418918" y="403290"/>
                  <a:pt x="419382" y="402826"/>
                </a:cubicBezTo>
                <a:cubicBezTo>
                  <a:pt x="419846" y="402363"/>
                  <a:pt x="420404" y="402085"/>
                  <a:pt x="421054" y="402085"/>
                </a:cubicBezTo>
                <a:cubicBezTo>
                  <a:pt x="421054" y="402085"/>
                  <a:pt x="486520" y="402270"/>
                  <a:pt x="487448" y="402270"/>
                </a:cubicBezTo>
                <a:cubicBezTo>
                  <a:pt x="547436" y="402270"/>
                  <a:pt x="557929" y="358419"/>
                  <a:pt x="559043" y="322727"/>
                </a:cubicBezTo>
                <a:lnTo>
                  <a:pt x="567308" y="207028"/>
                </a:lnTo>
                <a:cubicBezTo>
                  <a:pt x="567401" y="205730"/>
                  <a:pt x="568422" y="204710"/>
                  <a:pt x="569722" y="204710"/>
                </a:cubicBezTo>
                <a:close/>
                <a:moveTo>
                  <a:pt x="487853" y="137803"/>
                </a:moveTo>
                <a:cubicBezTo>
                  <a:pt x="490615" y="137594"/>
                  <a:pt x="494305" y="137502"/>
                  <a:pt x="498019" y="137965"/>
                </a:cubicBezTo>
                <a:cubicBezTo>
                  <a:pt x="505168" y="138985"/>
                  <a:pt x="512966" y="141488"/>
                  <a:pt x="512966" y="141488"/>
                </a:cubicBezTo>
                <a:lnTo>
                  <a:pt x="513152" y="141580"/>
                </a:lnTo>
                <a:cubicBezTo>
                  <a:pt x="535063" y="149553"/>
                  <a:pt x="556973" y="170504"/>
                  <a:pt x="553909" y="197944"/>
                </a:cubicBezTo>
                <a:lnTo>
                  <a:pt x="537476" y="345157"/>
                </a:lnTo>
                <a:cubicBezTo>
                  <a:pt x="533856" y="377140"/>
                  <a:pt x="510831" y="389099"/>
                  <a:pt x="470445" y="387986"/>
                </a:cubicBezTo>
                <a:cubicBezTo>
                  <a:pt x="470352" y="387986"/>
                  <a:pt x="470259" y="387894"/>
                  <a:pt x="470166" y="387894"/>
                </a:cubicBezTo>
                <a:cubicBezTo>
                  <a:pt x="427645" y="385576"/>
                  <a:pt x="374818" y="386503"/>
                  <a:pt x="366834" y="403746"/>
                </a:cubicBezTo>
                <a:cubicBezTo>
                  <a:pt x="357271" y="423677"/>
                  <a:pt x="336196" y="486438"/>
                  <a:pt x="320877" y="546973"/>
                </a:cubicBezTo>
                <a:cubicBezTo>
                  <a:pt x="317164" y="561991"/>
                  <a:pt x="303609" y="572003"/>
                  <a:pt x="288661" y="572003"/>
                </a:cubicBezTo>
                <a:cubicBezTo>
                  <a:pt x="286062" y="572003"/>
                  <a:pt x="283277" y="571632"/>
                  <a:pt x="280584" y="570983"/>
                </a:cubicBezTo>
                <a:cubicBezTo>
                  <a:pt x="262759" y="566534"/>
                  <a:pt x="251989" y="548549"/>
                  <a:pt x="256446" y="530750"/>
                </a:cubicBezTo>
                <a:cubicBezTo>
                  <a:pt x="265173" y="496357"/>
                  <a:pt x="294789" y="384371"/>
                  <a:pt x="313079" y="356560"/>
                </a:cubicBezTo>
                <a:cubicBezTo>
                  <a:pt x="326634" y="336072"/>
                  <a:pt x="361078" y="324855"/>
                  <a:pt x="415854" y="322909"/>
                </a:cubicBezTo>
                <a:lnTo>
                  <a:pt x="426252" y="229093"/>
                </a:lnTo>
                <a:lnTo>
                  <a:pt x="426438" y="226960"/>
                </a:lnTo>
                <a:cubicBezTo>
                  <a:pt x="408520" y="231410"/>
                  <a:pt x="389487" y="233728"/>
                  <a:pt x="368319" y="233728"/>
                </a:cubicBezTo>
                <a:cubicBezTo>
                  <a:pt x="345016" y="233728"/>
                  <a:pt x="319763" y="231132"/>
                  <a:pt x="292654" y="225663"/>
                </a:cubicBezTo>
                <a:cubicBezTo>
                  <a:pt x="276314" y="222418"/>
                  <a:pt x="265730" y="206658"/>
                  <a:pt x="268979" y="190343"/>
                </a:cubicBezTo>
                <a:cubicBezTo>
                  <a:pt x="272229" y="174119"/>
                  <a:pt x="288012" y="163459"/>
                  <a:pt x="304352" y="166796"/>
                </a:cubicBezTo>
                <a:cubicBezTo>
                  <a:pt x="369155" y="179589"/>
                  <a:pt x="417897" y="174768"/>
                  <a:pt x="449277" y="152427"/>
                </a:cubicBezTo>
                <a:cubicBezTo>
                  <a:pt x="449277" y="152427"/>
                  <a:pt x="466174" y="140375"/>
                  <a:pt x="483257" y="138336"/>
                </a:cubicBezTo>
                <a:cubicBezTo>
                  <a:pt x="483257" y="138336"/>
                  <a:pt x="485091" y="138012"/>
                  <a:pt x="487853" y="137803"/>
                </a:cubicBezTo>
                <a:close/>
                <a:moveTo>
                  <a:pt x="97694" y="60400"/>
                </a:moveTo>
                <a:cubicBezTo>
                  <a:pt x="98715" y="60122"/>
                  <a:pt x="99736" y="60771"/>
                  <a:pt x="100014" y="61698"/>
                </a:cubicBezTo>
                <a:lnTo>
                  <a:pt x="138444" y="202291"/>
                </a:lnTo>
                <a:lnTo>
                  <a:pt x="251968" y="202291"/>
                </a:lnTo>
                <a:cubicBezTo>
                  <a:pt x="252989" y="202291"/>
                  <a:pt x="253824" y="203125"/>
                  <a:pt x="253824" y="204144"/>
                </a:cubicBezTo>
                <a:lnTo>
                  <a:pt x="253824" y="225367"/>
                </a:lnTo>
                <a:cubicBezTo>
                  <a:pt x="253824" y="226387"/>
                  <a:pt x="252989" y="227221"/>
                  <a:pt x="251968" y="227221"/>
                </a:cubicBezTo>
                <a:lnTo>
                  <a:pt x="120807" y="227221"/>
                </a:lnTo>
                <a:cubicBezTo>
                  <a:pt x="119971" y="227221"/>
                  <a:pt x="119229" y="226665"/>
                  <a:pt x="119043" y="225831"/>
                </a:cubicBezTo>
                <a:lnTo>
                  <a:pt x="75973" y="68278"/>
                </a:lnTo>
                <a:cubicBezTo>
                  <a:pt x="75787" y="67814"/>
                  <a:pt x="75880" y="67258"/>
                  <a:pt x="76158" y="66888"/>
                </a:cubicBezTo>
                <a:cubicBezTo>
                  <a:pt x="76344" y="66424"/>
                  <a:pt x="76808" y="66146"/>
                  <a:pt x="77272" y="66053"/>
                </a:cubicBezTo>
                <a:close/>
                <a:moveTo>
                  <a:pt x="490077" y="0"/>
                </a:moveTo>
                <a:cubicBezTo>
                  <a:pt x="527218" y="0"/>
                  <a:pt x="557326" y="30061"/>
                  <a:pt x="557326" y="67143"/>
                </a:cubicBezTo>
                <a:cubicBezTo>
                  <a:pt x="557326" y="104225"/>
                  <a:pt x="527218" y="134286"/>
                  <a:pt x="490077" y="134286"/>
                </a:cubicBezTo>
                <a:cubicBezTo>
                  <a:pt x="452936" y="134286"/>
                  <a:pt x="422828" y="104225"/>
                  <a:pt x="422828" y="67143"/>
                </a:cubicBezTo>
                <a:cubicBezTo>
                  <a:pt x="422828" y="30061"/>
                  <a:pt x="452936" y="0"/>
                  <a:pt x="4900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1070524" y="5279285"/>
            <a:ext cx="0" cy="407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169315" y="5290181"/>
            <a:ext cx="0" cy="396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8" idx="3"/>
            <a:endCxn id="49" idx="1"/>
          </p:cNvCxnSpPr>
          <p:nvPr/>
        </p:nvCxnSpPr>
        <p:spPr>
          <a:xfrm flipV="1">
            <a:off x="1626653" y="4773321"/>
            <a:ext cx="128006" cy="170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73041" y="3371700"/>
            <a:ext cx="1372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Factory in Area A</a:t>
            </a:r>
            <a:endParaRPr lang="zh-CN" altLang="en-US" sz="1200" dirty="0"/>
          </a:p>
        </p:txBody>
      </p:sp>
      <p:sp>
        <p:nvSpPr>
          <p:cNvPr id="55" name="圆角矩形 44"/>
          <p:cNvSpPr/>
          <p:nvPr/>
        </p:nvSpPr>
        <p:spPr>
          <a:xfrm>
            <a:off x="797343" y="3827109"/>
            <a:ext cx="829310" cy="65564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LC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6" name="圆角矩形 65"/>
          <p:cNvSpPr/>
          <p:nvPr/>
        </p:nvSpPr>
        <p:spPr>
          <a:xfrm>
            <a:off x="504070" y="3311269"/>
            <a:ext cx="2434716" cy="3062615"/>
          </a:xfrm>
          <a:prstGeom prst="roundRect">
            <a:avLst>
              <a:gd name="adj" fmla="val 6376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圆角矩形 44"/>
          <p:cNvSpPr/>
          <p:nvPr/>
        </p:nvSpPr>
        <p:spPr>
          <a:xfrm>
            <a:off x="1825165" y="4916301"/>
            <a:ext cx="670892" cy="321781"/>
          </a:xfrm>
          <a:prstGeom prst="roundRect">
            <a:avLst/>
          </a:prstGeom>
          <a:solidFill>
            <a:srgbClr val="B0DDFE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>
                <a:solidFill>
                  <a:srgbClr val="1D1D1A"/>
                </a:solidFill>
                <a:cs typeface="+mn-ea"/>
                <a:sym typeface="+mn-lt"/>
              </a:rPr>
              <a:t>Sedna Lib</a:t>
            </a:r>
            <a:endParaRPr lang="en-US" altLang="zh-CN" sz="12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58" name="连接符: 肘形 2067"/>
          <p:cNvCxnSpPr>
            <a:stCxn id="49" idx="0"/>
            <a:endCxn id="32" idx="2"/>
          </p:cNvCxnSpPr>
          <p:nvPr/>
        </p:nvCxnSpPr>
        <p:spPr>
          <a:xfrm rot="5400000" flipH="1" flipV="1">
            <a:off x="2479560" y="1963469"/>
            <a:ext cx="2050342" cy="255743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8262525" y="1353489"/>
            <a:ext cx="3830365" cy="2157187"/>
            <a:chOff x="7383714" y="3969779"/>
            <a:chExt cx="3800533" cy="2060164"/>
          </a:xfrm>
        </p:grpSpPr>
        <p:sp>
          <p:nvSpPr>
            <p:cNvPr id="60" name="文本框 59"/>
            <p:cNvSpPr txBox="1"/>
            <p:nvPr/>
          </p:nvSpPr>
          <p:spPr>
            <a:xfrm>
              <a:off x="7383714" y="3969779"/>
              <a:ext cx="3799016" cy="326706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zh-CN" sz="1800" b="1" dirty="0" smtClean="0">
                  <a:solidFill>
                    <a:srgbClr val="FFFFFF"/>
                  </a:solidFill>
                  <a:latin typeface="+mj-lt"/>
                </a:rPr>
                <a:t>Business Benefits</a:t>
              </a:r>
              <a:endParaRPr kumimoji="1" lang="zh-CN" altLang="en-US" sz="1800" b="1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93968" y="4329582"/>
              <a:ext cx="3790279" cy="170036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91440" tIns="45720" rIns="0" bIns="45720">
              <a:noAutofit/>
            </a:bodyPr>
            <a:lstStyle/>
            <a:p>
              <a:pPr marL="171450" indent="-171450" defTabSz="913765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100" dirty="0" smtClean="0">
                  <a:solidFill>
                    <a:sysClr val="windowText" lastClr="000000"/>
                  </a:solidFill>
                  <a:latin typeface="+mn-lt"/>
                </a:rPr>
                <a:t>Distributed training model performance matched centralized training accuracy</a:t>
              </a:r>
              <a:endParaRPr lang="en-US" altLang="zh-CN" sz="1100" b="1" dirty="0">
                <a:solidFill>
                  <a:sysClr val="windowText" lastClr="000000"/>
                </a:solidFill>
                <a:latin typeface="+mn-lt"/>
              </a:endParaRPr>
            </a:p>
            <a:p>
              <a:pPr marL="171450" indent="-171450" defTabSz="913765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100" dirty="0" smtClean="0">
                  <a:solidFill>
                    <a:sysClr val="windowText" lastClr="000000"/>
                  </a:solidFill>
                  <a:latin typeface="+mn-lt"/>
                </a:rPr>
                <a:t>Representation data is unrecoverable when SSIM&lt;0.3, enhancing privacy protection</a:t>
              </a:r>
              <a:endParaRPr lang="en-US" altLang="zh-CN" sz="1100" dirty="0" smtClean="0">
                <a:solidFill>
                  <a:sysClr val="windowText" lastClr="000000"/>
                </a:solidFill>
                <a:latin typeface="+mn-lt"/>
              </a:endParaRPr>
            </a:p>
            <a:p>
              <a:pPr marL="171450" indent="-171450" defTabSz="913765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ysClr val="windowText" lastClr="000000"/>
                  </a:solidFill>
                  <a:latin typeface="+mn-lt"/>
                </a:rPr>
                <a:t>Edge site computing resource requirements reduced by 50%</a:t>
              </a:r>
              <a:endParaRPr lang="en-US" altLang="zh-CN" sz="1100" dirty="0">
                <a:solidFill>
                  <a:sysClr val="windowText" lastClr="000000"/>
                </a:solidFill>
                <a:latin typeface="+mn-lt"/>
              </a:endParaRPr>
            </a:p>
            <a:p>
              <a:pPr marL="171450" indent="-171450" defTabSz="913765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ysClr val="windowText" lastClr="000000"/>
                  </a:solidFill>
                  <a:latin typeface="+mn-lt"/>
                </a:rPr>
                <a:t>Edge-cloud communication traffic reduced by 90%</a:t>
              </a:r>
              <a:endParaRPr lang="en-US" altLang="zh-CN" sz="1100" dirty="0">
                <a:solidFill>
                  <a:sysClr val="windowText" lastClr="000000"/>
                </a:solidFill>
                <a:latin typeface="+mn-lt"/>
              </a:endParaRPr>
            </a:p>
            <a:p>
              <a:pPr marL="171450" indent="-171450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  <a:p>
              <a:pPr marL="171450" indent="-171450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62" name="直接箭头连接符 61"/>
          <p:cNvCxnSpPr>
            <a:endCxn id="32" idx="2"/>
          </p:cNvCxnSpPr>
          <p:nvPr/>
        </p:nvCxnSpPr>
        <p:spPr>
          <a:xfrm flipH="1" flipV="1">
            <a:off x="4783450" y="2217017"/>
            <a:ext cx="15452" cy="2034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2;p11"/>
          <p:cNvSpPr/>
          <p:nvPr/>
        </p:nvSpPr>
        <p:spPr>
          <a:xfrm>
            <a:off x="1333829" y="1688879"/>
            <a:ext cx="335295" cy="315810"/>
          </a:xfrm>
          <a:custGeom>
            <a:avLst/>
            <a:gdLst/>
            <a:ahLst/>
            <a:cxnLst/>
            <a:rect l="l" t="t" r="r" b="b"/>
            <a:pathLst>
              <a:path w="533" h="477" extrusionOk="0">
                <a:moveTo>
                  <a:pt x="533" y="477"/>
                </a:moveTo>
                <a:lnTo>
                  <a:pt x="0" y="477"/>
                </a:lnTo>
                <a:lnTo>
                  <a:pt x="15" y="399"/>
                </a:lnTo>
                <a:cubicBezTo>
                  <a:pt x="15" y="377"/>
                  <a:pt x="31" y="376"/>
                  <a:pt x="50" y="369"/>
                </a:cubicBezTo>
                <a:lnTo>
                  <a:pt x="139" y="333"/>
                </a:lnTo>
                <a:cubicBezTo>
                  <a:pt x="140" y="332"/>
                  <a:pt x="141" y="332"/>
                  <a:pt x="143" y="331"/>
                </a:cubicBezTo>
                <a:lnTo>
                  <a:pt x="143" y="331"/>
                </a:lnTo>
                <a:lnTo>
                  <a:pt x="143" y="330"/>
                </a:lnTo>
                <a:lnTo>
                  <a:pt x="143" y="329"/>
                </a:lnTo>
                <a:cubicBezTo>
                  <a:pt x="160" y="321"/>
                  <a:pt x="175" y="311"/>
                  <a:pt x="179" y="304"/>
                </a:cubicBezTo>
                <a:cubicBezTo>
                  <a:pt x="182" y="299"/>
                  <a:pt x="185" y="297"/>
                  <a:pt x="188" y="299"/>
                </a:cubicBezTo>
                <a:cubicBezTo>
                  <a:pt x="188" y="299"/>
                  <a:pt x="189" y="299"/>
                  <a:pt x="189" y="300"/>
                </a:cubicBezTo>
                <a:cubicBezTo>
                  <a:pt x="191" y="292"/>
                  <a:pt x="194" y="284"/>
                  <a:pt x="196" y="277"/>
                </a:cubicBezTo>
                <a:cubicBezTo>
                  <a:pt x="197" y="274"/>
                  <a:pt x="199" y="275"/>
                  <a:pt x="200" y="278"/>
                </a:cubicBezTo>
                <a:lnTo>
                  <a:pt x="198" y="270"/>
                </a:lnTo>
                <a:lnTo>
                  <a:pt x="197" y="256"/>
                </a:lnTo>
                <a:cubicBezTo>
                  <a:pt x="195" y="254"/>
                  <a:pt x="194" y="253"/>
                  <a:pt x="193" y="251"/>
                </a:cubicBezTo>
                <a:cubicBezTo>
                  <a:pt x="187" y="245"/>
                  <a:pt x="187" y="227"/>
                  <a:pt x="184" y="223"/>
                </a:cubicBezTo>
                <a:cubicBezTo>
                  <a:pt x="181" y="219"/>
                  <a:pt x="175" y="218"/>
                  <a:pt x="169" y="198"/>
                </a:cubicBezTo>
                <a:cubicBezTo>
                  <a:pt x="163" y="178"/>
                  <a:pt x="156" y="150"/>
                  <a:pt x="164" y="149"/>
                </a:cubicBezTo>
                <a:cubicBezTo>
                  <a:pt x="164" y="149"/>
                  <a:pt x="165" y="149"/>
                  <a:pt x="166" y="150"/>
                </a:cubicBezTo>
                <a:cubicBezTo>
                  <a:pt x="165" y="147"/>
                  <a:pt x="165" y="147"/>
                  <a:pt x="164" y="143"/>
                </a:cubicBezTo>
                <a:cubicBezTo>
                  <a:pt x="163" y="136"/>
                  <a:pt x="159" y="123"/>
                  <a:pt x="158" y="116"/>
                </a:cubicBezTo>
                <a:cubicBezTo>
                  <a:pt x="158" y="100"/>
                  <a:pt x="162" y="55"/>
                  <a:pt x="171" y="40"/>
                </a:cubicBezTo>
                <a:cubicBezTo>
                  <a:pt x="180" y="24"/>
                  <a:pt x="194" y="12"/>
                  <a:pt x="215" y="7"/>
                </a:cubicBezTo>
                <a:cubicBezTo>
                  <a:pt x="232" y="3"/>
                  <a:pt x="285" y="0"/>
                  <a:pt x="302" y="7"/>
                </a:cubicBezTo>
                <a:cubicBezTo>
                  <a:pt x="308" y="10"/>
                  <a:pt x="315" y="13"/>
                  <a:pt x="321" y="18"/>
                </a:cubicBezTo>
                <a:cubicBezTo>
                  <a:pt x="333" y="25"/>
                  <a:pt x="345" y="34"/>
                  <a:pt x="350" y="44"/>
                </a:cubicBezTo>
                <a:cubicBezTo>
                  <a:pt x="359" y="59"/>
                  <a:pt x="362" y="100"/>
                  <a:pt x="361" y="116"/>
                </a:cubicBezTo>
                <a:cubicBezTo>
                  <a:pt x="361" y="128"/>
                  <a:pt x="358" y="145"/>
                  <a:pt x="357" y="152"/>
                </a:cubicBezTo>
                <a:cubicBezTo>
                  <a:pt x="359" y="150"/>
                  <a:pt x="361" y="149"/>
                  <a:pt x="363" y="149"/>
                </a:cubicBezTo>
                <a:cubicBezTo>
                  <a:pt x="370" y="150"/>
                  <a:pt x="363" y="178"/>
                  <a:pt x="357" y="198"/>
                </a:cubicBezTo>
                <a:cubicBezTo>
                  <a:pt x="351" y="218"/>
                  <a:pt x="346" y="219"/>
                  <a:pt x="343" y="223"/>
                </a:cubicBezTo>
                <a:cubicBezTo>
                  <a:pt x="340" y="227"/>
                  <a:pt x="339" y="245"/>
                  <a:pt x="333" y="251"/>
                </a:cubicBezTo>
                <a:cubicBezTo>
                  <a:pt x="333" y="252"/>
                  <a:pt x="331" y="254"/>
                  <a:pt x="330" y="256"/>
                </a:cubicBezTo>
                <a:lnTo>
                  <a:pt x="329" y="273"/>
                </a:lnTo>
                <a:cubicBezTo>
                  <a:pt x="328" y="282"/>
                  <a:pt x="331" y="273"/>
                  <a:pt x="331" y="277"/>
                </a:cubicBezTo>
                <a:cubicBezTo>
                  <a:pt x="332" y="279"/>
                  <a:pt x="336" y="291"/>
                  <a:pt x="338" y="297"/>
                </a:cubicBezTo>
                <a:cubicBezTo>
                  <a:pt x="339" y="300"/>
                  <a:pt x="339" y="301"/>
                  <a:pt x="341" y="300"/>
                </a:cubicBezTo>
                <a:lnTo>
                  <a:pt x="341" y="300"/>
                </a:lnTo>
                <a:lnTo>
                  <a:pt x="342" y="300"/>
                </a:lnTo>
                <a:lnTo>
                  <a:pt x="342" y="300"/>
                </a:lnTo>
                <a:lnTo>
                  <a:pt x="342" y="300"/>
                </a:lnTo>
                <a:lnTo>
                  <a:pt x="342" y="300"/>
                </a:lnTo>
                <a:lnTo>
                  <a:pt x="342" y="300"/>
                </a:lnTo>
                <a:cubicBezTo>
                  <a:pt x="344" y="299"/>
                  <a:pt x="346" y="301"/>
                  <a:pt x="349" y="304"/>
                </a:cubicBezTo>
                <a:lnTo>
                  <a:pt x="349" y="304"/>
                </a:lnTo>
                <a:lnTo>
                  <a:pt x="349" y="305"/>
                </a:lnTo>
                <a:lnTo>
                  <a:pt x="349" y="305"/>
                </a:lnTo>
                <a:lnTo>
                  <a:pt x="349" y="305"/>
                </a:lnTo>
                <a:cubicBezTo>
                  <a:pt x="349" y="306"/>
                  <a:pt x="350" y="306"/>
                  <a:pt x="350" y="307"/>
                </a:cubicBezTo>
                <a:lnTo>
                  <a:pt x="350" y="307"/>
                </a:lnTo>
                <a:lnTo>
                  <a:pt x="350" y="307"/>
                </a:lnTo>
                <a:cubicBezTo>
                  <a:pt x="355" y="314"/>
                  <a:pt x="369" y="324"/>
                  <a:pt x="385" y="331"/>
                </a:cubicBezTo>
                <a:lnTo>
                  <a:pt x="385" y="331"/>
                </a:lnTo>
                <a:cubicBezTo>
                  <a:pt x="387" y="332"/>
                  <a:pt x="388" y="332"/>
                  <a:pt x="390" y="333"/>
                </a:cubicBezTo>
                <a:lnTo>
                  <a:pt x="479" y="369"/>
                </a:lnTo>
                <a:cubicBezTo>
                  <a:pt x="498" y="376"/>
                  <a:pt x="514" y="377"/>
                  <a:pt x="514" y="399"/>
                </a:cubicBezTo>
                <a:lnTo>
                  <a:pt x="533" y="477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91395" tIns="45686" rIns="91395" bIns="45686" anchor="t" anchorCtr="0">
            <a:noAutofit/>
          </a:bodyPr>
          <a:lstStyle/>
          <a:p>
            <a:pPr defTabSz="457200">
              <a:buClr>
                <a:srgbClr val="000000"/>
              </a:buClr>
              <a:buSzPts val="1100"/>
              <a:defRPr/>
            </a:pPr>
            <a:endParaRPr sz="1200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64" name="Google Shape;68;p11"/>
          <p:cNvCxnSpPr/>
          <p:nvPr/>
        </p:nvCxnSpPr>
        <p:spPr>
          <a:xfrm flipV="1">
            <a:off x="1669124" y="1826026"/>
            <a:ext cx="370823" cy="2006"/>
          </a:xfrm>
          <a:prstGeom prst="straightConnector1">
            <a:avLst/>
          </a:prstGeom>
          <a:noFill/>
          <a:ln w="28575" cap="flat" cmpd="sng">
            <a:solidFill>
              <a:srgbClr val="1D1D1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5" name="Picture 2" descr="Avat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47" y="1471080"/>
            <a:ext cx="671713" cy="70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矩形 65"/>
          <p:cNvSpPr/>
          <p:nvPr/>
        </p:nvSpPr>
        <p:spPr>
          <a:xfrm>
            <a:off x="2081710" y="2129160"/>
            <a:ext cx="697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tabLst>
                <a:tab pos="118110" algn="l"/>
              </a:tabLst>
              <a:defRPr/>
            </a:pPr>
            <a:r>
              <a:rPr lang="en-US" altLang="zh-CN" sz="900" b="1" dirty="0">
                <a:solidFill>
                  <a:prstClr val="black"/>
                </a:solidFill>
                <a:cs typeface="+mn-ea"/>
                <a:sym typeface="+mn-lt"/>
              </a:rPr>
              <a:t>KubeEdge</a:t>
            </a:r>
            <a:endParaRPr lang="en-US" altLang="zh-CN" sz="1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574819" y="3027511"/>
            <a:ext cx="14285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kumimoji="1" lang="en-US" altLang="zh-CN" sz="9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Noisy Characterization</a:t>
            </a:r>
            <a:endParaRPr kumimoji="1"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230791" y="3031971"/>
            <a:ext cx="14285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kumimoji="1"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Noisy </a:t>
            </a:r>
            <a:r>
              <a:rPr kumimoji="1"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Characterization</a:t>
            </a:r>
            <a:endParaRPr kumimoji="1"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箭头连接符 69"/>
          <p:cNvCxnSpPr>
            <a:stCxn id="65" idx="3"/>
          </p:cNvCxnSpPr>
          <p:nvPr/>
        </p:nvCxnSpPr>
        <p:spPr>
          <a:xfrm>
            <a:off x="2711660" y="1825044"/>
            <a:ext cx="391852" cy="5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139"/>
          <p:cNvSpPr/>
          <p:nvPr/>
        </p:nvSpPr>
        <p:spPr bwMode="auto">
          <a:xfrm rot="5211548" flipV="1">
            <a:off x="11606028" y="3251526"/>
            <a:ext cx="273125" cy="119486"/>
          </a:xfrm>
          <a:custGeom>
            <a:avLst/>
            <a:gdLst>
              <a:gd name="T0" fmla="*/ 2147483646 w 947"/>
              <a:gd name="T1" fmla="*/ 2147483646 h 767"/>
              <a:gd name="T2" fmla="*/ 2147483646 w 947"/>
              <a:gd name="T3" fmla="*/ 2147483646 h 767"/>
              <a:gd name="T4" fmla="*/ 2147483646 w 947"/>
              <a:gd name="T5" fmla="*/ 2147483646 h 767"/>
              <a:gd name="T6" fmla="*/ 2147483646 w 947"/>
              <a:gd name="T7" fmla="*/ 2147483646 h 767"/>
              <a:gd name="T8" fmla="*/ 2147483646 w 947"/>
              <a:gd name="T9" fmla="*/ 2147483646 h 767"/>
              <a:gd name="T10" fmla="*/ 2147483646 w 947"/>
              <a:gd name="T11" fmla="*/ 2147483646 h 767"/>
              <a:gd name="T12" fmla="*/ 2147483646 w 947"/>
              <a:gd name="T13" fmla="*/ 2147483646 h 767"/>
              <a:gd name="T14" fmla="*/ 2147483646 w 947"/>
              <a:gd name="T15" fmla="*/ 2147483646 h 767"/>
              <a:gd name="T16" fmla="*/ 2147483646 w 947"/>
              <a:gd name="T17" fmla="*/ 2147483646 h 767"/>
              <a:gd name="T18" fmla="*/ 2147483646 w 947"/>
              <a:gd name="T19" fmla="*/ 2147483646 h 767"/>
              <a:gd name="T20" fmla="*/ 2147483646 w 947"/>
              <a:gd name="T21" fmla="*/ 2147483646 h 767"/>
              <a:gd name="T22" fmla="*/ 2147483646 w 947"/>
              <a:gd name="T23" fmla="*/ 2147483646 h 767"/>
              <a:gd name="T24" fmla="*/ 2147483646 w 947"/>
              <a:gd name="T25" fmla="*/ 2147483646 h 767"/>
              <a:gd name="T26" fmla="*/ 2147483646 w 947"/>
              <a:gd name="T27" fmla="*/ 2147483646 h 767"/>
              <a:gd name="T28" fmla="*/ 2147483646 w 947"/>
              <a:gd name="T29" fmla="*/ 2147483646 h 767"/>
              <a:gd name="T30" fmla="*/ 2147483646 w 947"/>
              <a:gd name="T31" fmla="*/ 2147483646 h 767"/>
              <a:gd name="T32" fmla="*/ 2147483646 w 947"/>
              <a:gd name="T33" fmla="*/ 2147483646 h 767"/>
              <a:gd name="T34" fmla="*/ 2147483646 w 947"/>
              <a:gd name="T35" fmla="*/ 2147483646 h 767"/>
              <a:gd name="T36" fmla="*/ 2147483646 w 947"/>
              <a:gd name="T37" fmla="*/ 2147483646 h 767"/>
              <a:gd name="T38" fmla="*/ 2147483646 w 947"/>
              <a:gd name="T39" fmla="*/ 2147483646 h 767"/>
              <a:gd name="T40" fmla="*/ 2147483646 w 947"/>
              <a:gd name="T41" fmla="*/ 2147483646 h 767"/>
              <a:gd name="T42" fmla="*/ 2147483646 w 947"/>
              <a:gd name="T43" fmla="*/ 2147483646 h 767"/>
              <a:gd name="T44" fmla="*/ 2147483646 w 947"/>
              <a:gd name="T45" fmla="*/ 2147483646 h 767"/>
              <a:gd name="T46" fmla="*/ 2147483646 w 947"/>
              <a:gd name="T47" fmla="*/ 2147483646 h 767"/>
              <a:gd name="T48" fmla="*/ 0 w 947"/>
              <a:gd name="T49" fmla="*/ 0 h 767"/>
              <a:gd name="T50" fmla="*/ 2147483646 w 947"/>
              <a:gd name="T51" fmla="*/ 2147483646 h 767"/>
              <a:gd name="T52" fmla="*/ 2147483646 w 947"/>
              <a:gd name="T53" fmla="*/ 2147483646 h 767"/>
              <a:gd name="T54" fmla="*/ 2147483646 w 947"/>
              <a:gd name="T55" fmla="*/ 2147483646 h 767"/>
              <a:gd name="T56" fmla="*/ 2147483646 w 947"/>
              <a:gd name="T57" fmla="*/ 2147483646 h 767"/>
              <a:gd name="T58" fmla="*/ 2147483646 w 947"/>
              <a:gd name="T59" fmla="*/ 2147483646 h 767"/>
              <a:gd name="T60" fmla="*/ 2147483646 w 947"/>
              <a:gd name="T61" fmla="*/ 2147483646 h 767"/>
              <a:gd name="T62" fmla="*/ 2147483646 w 947"/>
              <a:gd name="T63" fmla="*/ 2147483646 h 767"/>
              <a:gd name="T64" fmla="*/ 2147483646 w 947"/>
              <a:gd name="T65" fmla="*/ 2147483646 h 767"/>
              <a:gd name="T66" fmla="*/ 2147483646 w 947"/>
              <a:gd name="T67" fmla="*/ 2147483646 h 767"/>
              <a:gd name="T68" fmla="*/ 2147483646 w 947"/>
              <a:gd name="T69" fmla="*/ 2147483646 h 767"/>
              <a:gd name="T70" fmla="*/ 2147483646 w 947"/>
              <a:gd name="T71" fmla="*/ 2147483646 h 767"/>
              <a:gd name="T72" fmla="*/ 2147483646 w 947"/>
              <a:gd name="T73" fmla="*/ 2147483646 h 767"/>
              <a:gd name="T74" fmla="*/ 2147483646 w 947"/>
              <a:gd name="T75" fmla="*/ 2147483646 h 767"/>
              <a:gd name="T76" fmla="*/ 2147483646 w 947"/>
              <a:gd name="T77" fmla="*/ 2147483646 h 767"/>
              <a:gd name="T78" fmla="*/ 2147483646 w 947"/>
              <a:gd name="T79" fmla="*/ 2147483646 h 767"/>
              <a:gd name="T80" fmla="*/ 2147483646 w 947"/>
              <a:gd name="T81" fmla="*/ 2147483646 h 767"/>
              <a:gd name="T82" fmla="*/ 2147483646 w 947"/>
              <a:gd name="T83" fmla="*/ 2147483646 h 767"/>
              <a:gd name="T84" fmla="*/ 2147483646 w 947"/>
              <a:gd name="T85" fmla="*/ 2147483646 h 767"/>
              <a:gd name="T86" fmla="*/ 2147483646 w 947"/>
              <a:gd name="T87" fmla="*/ 2147483646 h 767"/>
              <a:gd name="T88" fmla="*/ 2147483646 w 947"/>
              <a:gd name="T89" fmla="*/ 2147483646 h 767"/>
              <a:gd name="T90" fmla="*/ 2147483646 w 947"/>
              <a:gd name="T91" fmla="*/ 2147483646 h 767"/>
              <a:gd name="T92" fmla="*/ 2147483646 w 947"/>
              <a:gd name="T93" fmla="*/ 2147483646 h 767"/>
              <a:gd name="T94" fmla="*/ 2147483646 w 947"/>
              <a:gd name="T95" fmla="*/ 2147483646 h 767"/>
              <a:gd name="T96" fmla="*/ 2147483646 w 947"/>
              <a:gd name="T97" fmla="*/ 2147483646 h 7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947"/>
              <a:gd name="T148" fmla="*/ 0 h 767"/>
              <a:gd name="T149" fmla="*/ 947 w 947"/>
              <a:gd name="T150" fmla="*/ 767 h 7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947" h="767">
                <a:moveTo>
                  <a:pt x="724" y="654"/>
                </a:moveTo>
                <a:lnTo>
                  <a:pt x="666" y="646"/>
                </a:lnTo>
                <a:lnTo>
                  <a:pt x="609" y="631"/>
                </a:lnTo>
                <a:lnTo>
                  <a:pt x="554" y="610"/>
                </a:lnTo>
                <a:lnTo>
                  <a:pt x="501" y="582"/>
                </a:lnTo>
                <a:lnTo>
                  <a:pt x="449" y="550"/>
                </a:lnTo>
                <a:lnTo>
                  <a:pt x="400" y="515"/>
                </a:lnTo>
                <a:lnTo>
                  <a:pt x="352" y="475"/>
                </a:lnTo>
                <a:lnTo>
                  <a:pt x="307" y="432"/>
                </a:lnTo>
                <a:lnTo>
                  <a:pt x="264" y="387"/>
                </a:lnTo>
                <a:lnTo>
                  <a:pt x="223" y="341"/>
                </a:lnTo>
                <a:lnTo>
                  <a:pt x="184" y="293"/>
                </a:lnTo>
                <a:lnTo>
                  <a:pt x="147" y="246"/>
                </a:lnTo>
                <a:lnTo>
                  <a:pt x="113" y="200"/>
                </a:lnTo>
                <a:lnTo>
                  <a:pt x="100" y="180"/>
                </a:lnTo>
                <a:lnTo>
                  <a:pt x="86" y="158"/>
                </a:lnTo>
                <a:lnTo>
                  <a:pt x="73" y="135"/>
                </a:lnTo>
                <a:lnTo>
                  <a:pt x="59" y="111"/>
                </a:lnTo>
                <a:lnTo>
                  <a:pt x="45" y="87"/>
                </a:lnTo>
                <a:lnTo>
                  <a:pt x="33" y="65"/>
                </a:lnTo>
                <a:lnTo>
                  <a:pt x="23" y="43"/>
                </a:lnTo>
                <a:lnTo>
                  <a:pt x="14" y="26"/>
                </a:lnTo>
                <a:lnTo>
                  <a:pt x="7" y="12"/>
                </a:lnTo>
                <a:lnTo>
                  <a:pt x="3" y="2"/>
                </a:lnTo>
                <a:lnTo>
                  <a:pt x="0" y="0"/>
                </a:lnTo>
                <a:lnTo>
                  <a:pt x="3" y="2"/>
                </a:lnTo>
                <a:lnTo>
                  <a:pt x="8" y="8"/>
                </a:lnTo>
                <a:lnTo>
                  <a:pt x="16" y="17"/>
                </a:lnTo>
                <a:lnTo>
                  <a:pt x="25" y="29"/>
                </a:lnTo>
                <a:lnTo>
                  <a:pt x="36" y="42"/>
                </a:lnTo>
                <a:lnTo>
                  <a:pt x="48" y="57"/>
                </a:lnTo>
                <a:lnTo>
                  <a:pt x="60" y="70"/>
                </a:lnTo>
                <a:lnTo>
                  <a:pt x="72" y="83"/>
                </a:lnTo>
                <a:lnTo>
                  <a:pt x="81" y="95"/>
                </a:lnTo>
                <a:lnTo>
                  <a:pt x="123" y="143"/>
                </a:lnTo>
                <a:lnTo>
                  <a:pt x="170" y="189"/>
                </a:lnTo>
                <a:lnTo>
                  <a:pt x="220" y="234"/>
                </a:lnTo>
                <a:lnTo>
                  <a:pt x="273" y="275"/>
                </a:lnTo>
                <a:lnTo>
                  <a:pt x="331" y="315"/>
                </a:lnTo>
                <a:lnTo>
                  <a:pt x="392" y="349"/>
                </a:lnTo>
                <a:lnTo>
                  <a:pt x="454" y="380"/>
                </a:lnTo>
                <a:lnTo>
                  <a:pt x="519" y="403"/>
                </a:lnTo>
                <a:lnTo>
                  <a:pt x="587" y="422"/>
                </a:lnTo>
                <a:lnTo>
                  <a:pt x="656" y="434"/>
                </a:lnTo>
                <a:lnTo>
                  <a:pt x="724" y="438"/>
                </a:lnTo>
                <a:lnTo>
                  <a:pt x="724" y="324"/>
                </a:lnTo>
                <a:lnTo>
                  <a:pt x="947" y="544"/>
                </a:lnTo>
                <a:lnTo>
                  <a:pt x="724" y="767"/>
                </a:lnTo>
                <a:lnTo>
                  <a:pt x="724" y="65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68546" tIns="34272" rIns="68546" bIns="34272"/>
          <a:lstStyle/>
          <a:p>
            <a:endParaRPr lang="en-US" sz="405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139"/>
          <p:cNvSpPr/>
          <p:nvPr/>
        </p:nvSpPr>
        <p:spPr bwMode="auto">
          <a:xfrm rot="17167428">
            <a:off x="10324875" y="2483113"/>
            <a:ext cx="320148" cy="186986"/>
          </a:xfrm>
          <a:custGeom>
            <a:avLst/>
            <a:gdLst>
              <a:gd name="T0" fmla="*/ 2147483646 w 947"/>
              <a:gd name="T1" fmla="*/ 2147483646 h 767"/>
              <a:gd name="T2" fmla="*/ 2147483646 w 947"/>
              <a:gd name="T3" fmla="*/ 2147483646 h 767"/>
              <a:gd name="T4" fmla="*/ 2147483646 w 947"/>
              <a:gd name="T5" fmla="*/ 2147483646 h 767"/>
              <a:gd name="T6" fmla="*/ 2147483646 w 947"/>
              <a:gd name="T7" fmla="*/ 2147483646 h 767"/>
              <a:gd name="T8" fmla="*/ 2147483646 w 947"/>
              <a:gd name="T9" fmla="*/ 2147483646 h 767"/>
              <a:gd name="T10" fmla="*/ 2147483646 w 947"/>
              <a:gd name="T11" fmla="*/ 2147483646 h 767"/>
              <a:gd name="T12" fmla="*/ 2147483646 w 947"/>
              <a:gd name="T13" fmla="*/ 2147483646 h 767"/>
              <a:gd name="T14" fmla="*/ 2147483646 w 947"/>
              <a:gd name="T15" fmla="*/ 2147483646 h 767"/>
              <a:gd name="T16" fmla="*/ 2147483646 w 947"/>
              <a:gd name="T17" fmla="*/ 2147483646 h 767"/>
              <a:gd name="T18" fmla="*/ 2147483646 w 947"/>
              <a:gd name="T19" fmla="*/ 2147483646 h 767"/>
              <a:gd name="T20" fmla="*/ 2147483646 w 947"/>
              <a:gd name="T21" fmla="*/ 2147483646 h 767"/>
              <a:gd name="T22" fmla="*/ 2147483646 w 947"/>
              <a:gd name="T23" fmla="*/ 2147483646 h 767"/>
              <a:gd name="T24" fmla="*/ 2147483646 w 947"/>
              <a:gd name="T25" fmla="*/ 2147483646 h 767"/>
              <a:gd name="T26" fmla="*/ 2147483646 w 947"/>
              <a:gd name="T27" fmla="*/ 2147483646 h 767"/>
              <a:gd name="T28" fmla="*/ 2147483646 w 947"/>
              <a:gd name="T29" fmla="*/ 2147483646 h 767"/>
              <a:gd name="T30" fmla="*/ 2147483646 w 947"/>
              <a:gd name="T31" fmla="*/ 2147483646 h 767"/>
              <a:gd name="T32" fmla="*/ 2147483646 w 947"/>
              <a:gd name="T33" fmla="*/ 2147483646 h 767"/>
              <a:gd name="T34" fmla="*/ 2147483646 w 947"/>
              <a:gd name="T35" fmla="*/ 2147483646 h 767"/>
              <a:gd name="T36" fmla="*/ 2147483646 w 947"/>
              <a:gd name="T37" fmla="*/ 2147483646 h 767"/>
              <a:gd name="T38" fmla="*/ 2147483646 w 947"/>
              <a:gd name="T39" fmla="*/ 2147483646 h 767"/>
              <a:gd name="T40" fmla="*/ 2147483646 w 947"/>
              <a:gd name="T41" fmla="*/ 2147483646 h 767"/>
              <a:gd name="T42" fmla="*/ 2147483646 w 947"/>
              <a:gd name="T43" fmla="*/ 2147483646 h 767"/>
              <a:gd name="T44" fmla="*/ 2147483646 w 947"/>
              <a:gd name="T45" fmla="*/ 2147483646 h 767"/>
              <a:gd name="T46" fmla="*/ 2147483646 w 947"/>
              <a:gd name="T47" fmla="*/ 2147483646 h 767"/>
              <a:gd name="T48" fmla="*/ 0 w 947"/>
              <a:gd name="T49" fmla="*/ 0 h 767"/>
              <a:gd name="T50" fmla="*/ 2147483646 w 947"/>
              <a:gd name="T51" fmla="*/ 2147483646 h 767"/>
              <a:gd name="T52" fmla="*/ 2147483646 w 947"/>
              <a:gd name="T53" fmla="*/ 2147483646 h 767"/>
              <a:gd name="T54" fmla="*/ 2147483646 w 947"/>
              <a:gd name="T55" fmla="*/ 2147483646 h 767"/>
              <a:gd name="T56" fmla="*/ 2147483646 w 947"/>
              <a:gd name="T57" fmla="*/ 2147483646 h 767"/>
              <a:gd name="T58" fmla="*/ 2147483646 w 947"/>
              <a:gd name="T59" fmla="*/ 2147483646 h 767"/>
              <a:gd name="T60" fmla="*/ 2147483646 w 947"/>
              <a:gd name="T61" fmla="*/ 2147483646 h 767"/>
              <a:gd name="T62" fmla="*/ 2147483646 w 947"/>
              <a:gd name="T63" fmla="*/ 2147483646 h 767"/>
              <a:gd name="T64" fmla="*/ 2147483646 w 947"/>
              <a:gd name="T65" fmla="*/ 2147483646 h 767"/>
              <a:gd name="T66" fmla="*/ 2147483646 w 947"/>
              <a:gd name="T67" fmla="*/ 2147483646 h 767"/>
              <a:gd name="T68" fmla="*/ 2147483646 w 947"/>
              <a:gd name="T69" fmla="*/ 2147483646 h 767"/>
              <a:gd name="T70" fmla="*/ 2147483646 w 947"/>
              <a:gd name="T71" fmla="*/ 2147483646 h 767"/>
              <a:gd name="T72" fmla="*/ 2147483646 w 947"/>
              <a:gd name="T73" fmla="*/ 2147483646 h 767"/>
              <a:gd name="T74" fmla="*/ 2147483646 w 947"/>
              <a:gd name="T75" fmla="*/ 2147483646 h 767"/>
              <a:gd name="T76" fmla="*/ 2147483646 w 947"/>
              <a:gd name="T77" fmla="*/ 2147483646 h 767"/>
              <a:gd name="T78" fmla="*/ 2147483646 w 947"/>
              <a:gd name="T79" fmla="*/ 2147483646 h 767"/>
              <a:gd name="T80" fmla="*/ 2147483646 w 947"/>
              <a:gd name="T81" fmla="*/ 2147483646 h 767"/>
              <a:gd name="T82" fmla="*/ 2147483646 w 947"/>
              <a:gd name="T83" fmla="*/ 2147483646 h 767"/>
              <a:gd name="T84" fmla="*/ 2147483646 w 947"/>
              <a:gd name="T85" fmla="*/ 2147483646 h 767"/>
              <a:gd name="T86" fmla="*/ 2147483646 w 947"/>
              <a:gd name="T87" fmla="*/ 2147483646 h 767"/>
              <a:gd name="T88" fmla="*/ 2147483646 w 947"/>
              <a:gd name="T89" fmla="*/ 2147483646 h 767"/>
              <a:gd name="T90" fmla="*/ 2147483646 w 947"/>
              <a:gd name="T91" fmla="*/ 2147483646 h 767"/>
              <a:gd name="T92" fmla="*/ 2147483646 w 947"/>
              <a:gd name="T93" fmla="*/ 2147483646 h 767"/>
              <a:gd name="T94" fmla="*/ 2147483646 w 947"/>
              <a:gd name="T95" fmla="*/ 2147483646 h 767"/>
              <a:gd name="T96" fmla="*/ 2147483646 w 947"/>
              <a:gd name="T97" fmla="*/ 2147483646 h 7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947"/>
              <a:gd name="T148" fmla="*/ 0 h 767"/>
              <a:gd name="T149" fmla="*/ 947 w 947"/>
              <a:gd name="T150" fmla="*/ 767 h 7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947" h="767">
                <a:moveTo>
                  <a:pt x="724" y="654"/>
                </a:moveTo>
                <a:lnTo>
                  <a:pt x="666" y="646"/>
                </a:lnTo>
                <a:lnTo>
                  <a:pt x="609" y="631"/>
                </a:lnTo>
                <a:lnTo>
                  <a:pt x="554" y="610"/>
                </a:lnTo>
                <a:lnTo>
                  <a:pt x="501" y="582"/>
                </a:lnTo>
                <a:lnTo>
                  <a:pt x="449" y="550"/>
                </a:lnTo>
                <a:lnTo>
                  <a:pt x="400" y="515"/>
                </a:lnTo>
                <a:lnTo>
                  <a:pt x="352" y="475"/>
                </a:lnTo>
                <a:lnTo>
                  <a:pt x="307" y="432"/>
                </a:lnTo>
                <a:lnTo>
                  <a:pt x="264" y="387"/>
                </a:lnTo>
                <a:lnTo>
                  <a:pt x="223" y="341"/>
                </a:lnTo>
                <a:lnTo>
                  <a:pt x="184" y="293"/>
                </a:lnTo>
                <a:lnTo>
                  <a:pt x="147" y="246"/>
                </a:lnTo>
                <a:lnTo>
                  <a:pt x="113" y="200"/>
                </a:lnTo>
                <a:lnTo>
                  <a:pt x="100" y="180"/>
                </a:lnTo>
                <a:lnTo>
                  <a:pt x="86" y="158"/>
                </a:lnTo>
                <a:lnTo>
                  <a:pt x="73" y="135"/>
                </a:lnTo>
                <a:lnTo>
                  <a:pt x="59" y="111"/>
                </a:lnTo>
                <a:lnTo>
                  <a:pt x="45" y="87"/>
                </a:lnTo>
                <a:lnTo>
                  <a:pt x="33" y="65"/>
                </a:lnTo>
                <a:lnTo>
                  <a:pt x="23" y="43"/>
                </a:lnTo>
                <a:lnTo>
                  <a:pt x="14" y="26"/>
                </a:lnTo>
                <a:lnTo>
                  <a:pt x="7" y="12"/>
                </a:lnTo>
                <a:lnTo>
                  <a:pt x="3" y="2"/>
                </a:lnTo>
                <a:lnTo>
                  <a:pt x="0" y="0"/>
                </a:lnTo>
                <a:lnTo>
                  <a:pt x="3" y="2"/>
                </a:lnTo>
                <a:lnTo>
                  <a:pt x="8" y="8"/>
                </a:lnTo>
                <a:lnTo>
                  <a:pt x="16" y="17"/>
                </a:lnTo>
                <a:lnTo>
                  <a:pt x="25" y="29"/>
                </a:lnTo>
                <a:lnTo>
                  <a:pt x="36" y="42"/>
                </a:lnTo>
                <a:lnTo>
                  <a:pt x="48" y="57"/>
                </a:lnTo>
                <a:lnTo>
                  <a:pt x="60" y="70"/>
                </a:lnTo>
                <a:lnTo>
                  <a:pt x="72" y="83"/>
                </a:lnTo>
                <a:lnTo>
                  <a:pt x="81" y="95"/>
                </a:lnTo>
                <a:lnTo>
                  <a:pt x="123" y="143"/>
                </a:lnTo>
                <a:lnTo>
                  <a:pt x="170" y="189"/>
                </a:lnTo>
                <a:lnTo>
                  <a:pt x="220" y="234"/>
                </a:lnTo>
                <a:lnTo>
                  <a:pt x="273" y="275"/>
                </a:lnTo>
                <a:lnTo>
                  <a:pt x="331" y="315"/>
                </a:lnTo>
                <a:lnTo>
                  <a:pt x="392" y="349"/>
                </a:lnTo>
                <a:lnTo>
                  <a:pt x="454" y="380"/>
                </a:lnTo>
                <a:lnTo>
                  <a:pt x="519" y="403"/>
                </a:lnTo>
                <a:lnTo>
                  <a:pt x="587" y="422"/>
                </a:lnTo>
                <a:lnTo>
                  <a:pt x="656" y="434"/>
                </a:lnTo>
                <a:lnTo>
                  <a:pt x="724" y="438"/>
                </a:lnTo>
                <a:lnTo>
                  <a:pt x="724" y="324"/>
                </a:lnTo>
                <a:lnTo>
                  <a:pt x="947" y="544"/>
                </a:lnTo>
                <a:lnTo>
                  <a:pt x="724" y="767"/>
                </a:lnTo>
                <a:lnTo>
                  <a:pt x="724" y="65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68546" tIns="34272" rIns="68546" bIns="34272"/>
          <a:lstStyle/>
          <a:p>
            <a:endParaRPr lang="en-US" sz="75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622873" y="3023292"/>
            <a:ext cx="14285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kumimoji="1" lang="en-US" altLang="zh-CN" sz="9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Noisy Characterization</a:t>
            </a:r>
            <a:endParaRPr kumimoji="1" lang="zh-CN" altLang="en-US" sz="9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139"/>
          <p:cNvSpPr/>
          <p:nvPr/>
        </p:nvSpPr>
        <p:spPr bwMode="auto">
          <a:xfrm rot="5211548" flipV="1">
            <a:off x="8987235" y="2977625"/>
            <a:ext cx="272903" cy="147980"/>
          </a:xfrm>
          <a:custGeom>
            <a:avLst/>
            <a:gdLst>
              <a:gd name="T0" fmla="*/ 2147483646 w 947"/>
              <a:gd name="T1" fmla="*/ 2147483646 h 767"/>
              <a:gd name="T2" fmla="*/ 2147483646 w 947"/>
              <a:gd name="T3" fmla="*/ 2147483646 h 767"/>
              <a:gd name="T4" fmla="*/ 2147483646 w 947"/>
              <a:gd name="T5" fmla="*/ 2147483646 h 767"/>
              <a:gd name="T6" fmla="*/ 2147483646 w 947"/>
              <a:gd name="T7" fmla="*/ 2147483646 h 767"/>
              <a:gd name="T8" fmla="*/ 2147483646 w 947"/>
              <a:gd name="T9" fmla="*/ 2147483646 h 767"/>
              <a:gd name="T10" fmla="*/ 2147483646 w 947"/>
              <a:gd name="T11" fmla="*/ 2147483646 h 767"/>
              <a:gd name="T12" fmla="*/ 2147483646 w 947"/>
              <a:gd name="T13" fmla="*/ 2147483646 h 767"/>
              <a:gd name="T14" fmla="*/ 2147483646 w 947"/>
              <a:gd name="T15" fmla="*/ 2147483646 h 767"/>
              <a:gd name="T16" fmla="*/ 2147483646 w 947"/>
              <a:gd name="T17" fmla="*/ 2147483646 h 767"/>
              <a:gd name="T18" fmla="*/ 2147483646 w 947"/>
              <a:gd name="T19" fmla="*/ 2147483646 h 767"/>
              <a:gd name="T20" fmla="*/ 2147483646 w 947"/>
              <a:gd name="T21" fmla="*/ 2147483646 h 767"/>
              <a:gd name="T22" fmla="*/ 2147483646 w 947"/>
              <a:gd name="T23" fmla="*/ 2147483646 h 767"/>
              <a:gd name="T24" fmla="*/ 2147483646 w 947"/>
              <a:gd name="T25" fmla="*/ 2147483646 h 767"/>
              <a:gd name="T26" fmla="*/ 2147483646 w 947"/>
              <a:gd name="T27" fmla="*/ 2147483646 h 767"/>
              <a:gd name="T28" fmla="*/ 2147483646 w 947"/>
              <a:gd name="T29" fmla="*/ 2147483646 h 767"/>
              <a:gd name="T30" fmla="*/ 2147483646 w 947"/>
              <a:gd name="T31" fmla="*/ 2147483646 h 767"/>
              <a:gd name="T32" fmla="*/ 2147483646 w 947"/>
              <a:gd name="T33" fmla="*/ 2147483646 h 767"/>
              <a:gd name="T34" fmla="*/ 2147483646 w 947"/>
              <a:gd name="T35" fmla="*/ 2147483646 h 767"/>
              <a:gd name="T36" fmla="*/ 2147483646 w 947"/>
              <a:gd name="T37" fmla="*/ 2147483646 h 767"/>
              <a:gd name="T38" fmla="*/ 2147483646 w 947"/>
              <a:gd name="T39" fmla="*/ 2147483646 h 767"/>
              <a:gd name="T40" fmla="*/ 2147483646 w 947"/>
              <a:gd name="T41" fmla="*/ 2147483646 h 767"/>
              <a:gd name="T42" fmla="*/ 2147483646 w 947"/>
              <a:gd name="T43" fmla="*/ 2147483646 h 767"/>
              <a:gd name="T44" fmla="*/ 2147483646 w 947"/>
              <a:gd name="T45" fmla="*/ 2147483646 h 767"/>
              <a:gd name="T46" fmla="*/ 2147483646 w 947"/>
              <a:gd name="T47" fmla="*/ 2147483646 h 767"/>
              <a:gd name="T48" fmla="*/ 0 w 947"/>
              <a:gd name="T49" fmla="*/ 0 h 767"/>
              <a:gd name="T50" fmla="*/ 2147483646 w 947"/>
              <a:gd name="T51" fmla="*/ 2147483646 h 767"/>
              <a:gd name="T52" fmla="*/ 2147483646 w 947"/>
              <a:gd name="T53" fmla="*/ 2147483646 h 767"/>
              <a:gd name="T54" fmla="*/ 2147483646 w 947"/>
              <a:gd name="T55" fmla="*/ 2147483646 h 767"/>
              <a:gd name="T56" fmla="*/ 2147483646 w 947"/>
              <a:gd name="T57" fmla="*/ 2147483646 h 767"/>
              <a:gd name="T58" fmla="*/ 2147483646 w 947"/>
              <a:gd name="T59" fmla="*/ 2147483646 h 767"/>
              <a:gd name="T60" fmla="*/ 2147483646 w 947"/>
              <a:gd name="T61" fmla="*/ 2147483646 h 767"/>
              <a:gd name="T62" fmla="*/ 2147483646 w 947"/>
              <a:gd name="T63" fmla="*/ 2147483646 h 767"/>
              <a:gd name="T64" fmla="*/ 2147483646 w 947"/>
              <a:gd name="T65" fmla="*/ 2147483646 h 767"/>
              <a:gd name="T66" fmla="*/ 2147483646 w 947"/>
              <a:gd name="T67" fmla="*/ 2147483646 h 767"/>
              <a:gd name="T68" fmla="*/ 2147483646 w 947"/>
              <a:gd name="T69" fmla="*/ 2147483646 h 767"/>
              <a:gd name="T70" fmla="*/ 2147483646 w 947"/>
              <a:gd name="T71" fmla="*/ 2147483646 h 767"/>
              <a:gd name="T72" fmla="*/ 2147483646 w 947"/>
              <a:gd name="T73" fmla="*/ 2147483646 h 767"/>
              <a:gd name="T74" fmla="*/ 2147483646 w 947"/>
              <a:gd name="T75" fmla="*/ 2147483646 h 767"/>
              <a:gd name="T76" fmla="*/ 2147483646 w 947"/>
              <a:gd name="T77" fmla="*/ 2147483646 h 767"/>
              <a:gd name="T78" fmla="*/ 2147483646 w 947"/>
              <a:gd name="T79" fmla="*/ 2147483646 h 767"/>
              <a:gd name="T80" fmla="*/ 2147483646 w 947"/>
              <a:gd name="T81" fmla="*/ 2147483646 h 767"/>
              <a:gd name="T82" fmla="*/ 2147483646 w 947"/>
              <a:gd name="T83" fmla="*/ 2147483646 h 767"/>
              <a:gd name="T84" fmla="*/ 2147483646 w 947"/>
              <a:gd name="T85" fmla="*/ 2147483646 h 767"/>
              <a:gd name="T86" fmla="*/ 2147483646 w 947"/>
              <a:gd name="T87" fmla="*/ 2147483646 h 767"/>
              <a:gd name="T88" fmla="*/ 2147483646 w 947"/>
              <a:gd name="T89" fmla="*/ 2147483646 h 767"/>
              <a:gd name="T90" fmla="*/ 2147483646 w 947"/>
              <a:gd name="T91" fmla="*/ 2147483646 h 767"/>
              <a:gd name="T92" fmla="*/ 2147483646 w 947"/>
              <a:gd name="T93" fmla="*/ 2147483646 h 767"/>
              <a:gd name="T94" fmla="*/ 2147483646 w 947"/>
              <a:gd name="T95" fmla="*/ 2147483646 h 767"/>
              <a:gd name="T96" fmla="*/ 2147483646 w 947"/>
              <a:gd name="T97" fmla="*/ 2147483646 h 7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947"/>
              <a:gd name="T148" fmla="*/ 0 h 767"/>
              <a:gd name="T149" fmla="*/ 947 w 947"/>
              <a:gd name="T150" fmla="*/ 767 h 7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947" h="767">
                <a:moveTo>
                  <a:pt x="724" y="654"/>
                </a:moveTo>
                <a:lnTo>
                  <a:pt x="666" y="646"/>
                </a:lnTo>
                <a:lnTo>
                  <a:pt x="609" y="631"/>
                </a:lnTo>
                <a:lnTo>
                  <a:pt x="554" y="610"/>
                </a:lnTo>
                <a:lnTo>
                  <a:pt x="501" y="582"/>
                </a:lnTo>
                <a:lnTo>
                  <a:pt x="449" y="550"/>
                </a:lnTo>
                <a:lnTo>
                  <a:pt x="400" y="515"/>
                </a:lnTo>
                <a:lnTo>
                  <a:pt x="352" y="475"/>
                </a:lnTo>
                <a:lnTo>
                  <a:pt x="307" y="432"/>
                </a:lnTo>
                <a:lnTo>
                  <a:pt x="264" y="387"/>
                </a:lnTo>
                <a:lnTo>
                  <a:pt x="223" y="341"/>
                </a:lnTo>
                <a:lnTo>
                  <a:pt x="184" y="293"/>
                </a:lnTo>
                <a:lnTo>
                  <a:pt x="147" y="246"/>
                </a:lnTo>
                <a:lnTo>
                  <a:pt x="113" y="200"/>
                </a:lnTo>
                <a:lnTo>
                  <a:pt x="100" y="180"/>
                </a:lnTo>
                <a:lnTo>
                  <a:pt x="86" y="158"/>
                </a:lnTo>
                <a:lnTo>
                  <a:pt x="73" y="135"/>
                </a:lnTo>
                <a:lnTo>
                  <a:pt x="59" y="111"/>
                </a:lnTo>
                <a:lnTo>
                  <a:pt x="45" y="87"/>
                </a:lnTo>
                <a:lnTo>
                  <a:pt x="33" y="65"/>
                </a:lnTo>
                <a:lnTo>
                  <a:pt x="23" y="43"/>
                </a:lnTo>
                <a:lnTo>
                  <a:pt x="14" y="26"/>
                </a:lnTo>
                <a:lnTo>
                  <a:pt x="7" y="12"/>
                </a:lnTo>
                <a:lnTo>
                  <a:pt x="3" y="2"/>
                </a:lnTo>
                <a:lnTo>
                  <a:pt x="0" y="0"/>
                </a:lnTo>
                <a:lnTo>
                  <a:pt x="3" y="2"/>
                </a:lnTo>
                <a:lnTo>
                  <a:pt x="8" y="8"/>
                </a:lnTo>
                <a:lnTo>
                  <a:pt x="16" y="17"/>
                </a:lnTo>
                <a:lnTo>
                  <a:pt x="25" y="29"/>
                </a:lnTo>
                <a:lnTo>
                  <a:pt x="36" y="42"/>
                </a:lnTo>
                <a:lnTo>
                  <a:pt x="48" y="57"/>
                </a:lnTo>
                <a:lnTo>
                  <a:pt x="60" y="70"/>
                </a:lnTo>
                <a:lnTo>
                  <a:pt x="72" y="83"/>
                </a:lnTo>
                <a:lnTo>
                  <a:pt x="81" y="95"/>
                </a:lnTo>
                <a:lnTo>
                  <a:pt x="123" y="143"/>
                </a:lnTo>
                <a:lnTo>
                  <a:pt x="170" y="189"/>
                </a:lnTo>
                <a:lnTo>
                  <a:pt x="220" y="234"/>
                </a:lnTo>
                <a:lnTo>
                  <a:pt x="273" y="275"/>
                </a:lnTo>
                <a:lnTo>
                  <a:pt x="331" y="315"/>
                </a:lnTo>
                <a:lnTo>
                  <a:pt x="392" y="349"/>
                </a:lnTo>
                <a:lnTo>
                  <a:pt x="454" y="380"/>
                </a:lnTo>
                <a:lnTo>
                  <a:pt x="519" y="403"/>
                </a:lnTo>
                <a:lnTo>
                  <a:pt x="587" y="422"/>
                </a:lnTo>
                <a:lnTo>
                  <a:pt x="656" y="434"/>
                </a:lnTo>
                <a:lnTo>
                  <a:pt x="724" y="438"/>
                </a:lnTo>
                <a:lnTo>
                  <a:pt x="724" y="324"/>
                </a:lnTo>
                <a:lnTo>
                  <a:pt x="947" y="544"/>
                </a:lnTo>
                <a:lnTo>
                  <a:pt x="724" y="767"/>
                </a:lnTo>
                <a:lnTo>
                  <a:pt x="724" y="65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68546" tIns="34272" rIns="68546" bIns="34272"/>
          <a:lstStyle/>
          <a:p>
            <a:endParaRPr lang="en-US" sz="405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Join Us Making Cloud Native Ubiquitous!</a:t>
            </a:r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143885" y="1917065"/>
            <a:ext cx="5435600" cy="3629660"/>
            <a:chOff x="356155" y="1595122"/>
            <a:chExt cx="3942543" cy="2505457"/>
          </a:xfrm>
        </p:grpSpPr>
        <p:grpSp>
          <p:nvGrpSpPr>
            <p:cNvPr id="18" name="组合 17"/>
            <p:cNvGrpSpPr/>
            <p:nvPr/>
          </p:nvGrpSpPr>
          <p:grpSpPr>
            <a:xfrm>
              <a:off x="356155" y="3842001"/>
              <a:ext cx="3942543" cy="258578"/>
              <a:chOff x="704821" y="5255279"/>
              <a:chExt cx="5614838" cy="36825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04821" y="5255279"/>
                <a:ext cx="2874714" cy="368258"/>
                <a:chOff x="2343036" y="2809484"/>
                <a:chExt cx="2874714" cy="368258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2678661" y="2842857"/>
                  <a:ext cx="2539089" cy="30151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defTabSz="2246630" hangingPunct="1"/>
                  <a:r>
                    <a:rPr lang="en-US" altLang="zh-CN" kern="1200" dirty="0">
                      <a:solidFill>
                        <a:srgbClr val="000000"/>
                      </a:solidFill>
                      <a:ea typeface="微软雅黑" panose="020B0503020204020204" pitchFamily="34" charset="-122"/>
                      <a:hlinkClick r:id="rId1"/>
                    </a:rPr>
                    <a:t>https://github.com/kubeedge</a:t>
                  </a:r>
                  <a:endParaRPr lang="en-US" altLang="zh-CN" kern="1200" dirty="0">
                    <a:solidFill>
                      <a:srgbClr val="000000"/>
                    </a:solidFill>
                    <a:ea typeface="微软雅黑" panose="020B0503020204020204" pitchFamily="34" charset="-122"/>
                    <a:hlinkClick r:id="rId1"/>
                  </a:endParaRPr>
                </a:p>
              </p:txBody>
            </p:sp>
            <p:pic>
              <p:nvPicPr>
                <p:cNvPr id="26" name="Picture 2" descr="GitHub Logos and Usage · GitHub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3036" y="2809484"/>
                  <a:ext cx="368256" cy="3682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>
                <a:off x="3555194" y="5287909"/>
                <a:ext cx="2764465" cy="302998"/>
                <a:chOff x="2375665" y="3410423"/>
                <a:chExt cx="2764465" cy="302998"/>
              </a:xfrm>
            </p:grpSpPr>
            <p:pic>
              <p:nvPicPr>
                <p:cNvPr id="23" name="Picture 6" descr="Slack Logo Icon - Download in Colored Outline Styl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665" y="3410423"/>
                  <a:ext cx="302996" cy="3029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本框 23"/>
                <p:cNvSpPr txBox="1"/>
                <p:nvPr/>
              </p:nvSpPr>
              <p:spPr>
                <a:xfrm>
                  <a:off x="2678661" y="3411166"/>
                  <a:ext cx="2461469" cy="30151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defTabSz="2246630" hangingPunct="1"/>
                  <a:r>
                    <a:rPr lang="en-US" altLang="zh-CN" kern="1200" dirty="0">
                      <a:solidFill>
                        <a:srgbClr val="000000"/>
                      </a:solidFill>
                      <a:ea typeface="微软雅黑" panose="020B0503020204020204" pitchFamily="34" charset="-122"/>
                      <a:hlinkClick r:id="rId4"/>
                    </a:rPr>
                    <a:t>https://kubeedge.slack.com</a:t>
                  </a:r>
                  <a:endParaRPr lang="en-US" altLang="zh-CN" kern="1200" dirty="0">
                    <a:solidFill>
                      <a:srgbClr val="000000"/>
                    </a:solidFill>
                    <a:ea typeface="微软雅黑" panose="020B0503020204020204" pitchFamily="34" charset="-122"/>
                    <a:hlinkClick r:id="rId4"/>
                  </a:endParaRPr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>
            <a:xfrm>
              <a:off x="510423" y="2751784"/>
              <a:ext cx="3634007" cy="528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4400" hangingPunct="1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</a:pPr>
              <a:r>
                <a:rPr lang="it-IT" altLang="zh-CN" sz="1600" dirty="0">
                  <a:solidFill>
                    <a:srgbClr val="000000"/>
                  </a:solidFill>
                  <a:ea typeface="微软雅黑" panose="020B0503020204020204" pitchFamily="34" charset="-122"/>
                  <a:cs typeface="Arial" panose="020B0604020202020204"/>
                </a:rPr>
                <a:t>Multi Domain, Multi-Scene, Edge Computing Platform</a:t>
              </a:r>
              <a:endPara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/>
              </a:endParaRPr>
            </a:p>
            <a:p>
              <a:pPr algn="ctr" defTabSz="914400" hangingPunct="1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</a:pPr>
              <a:r>
                <a:rPr lang="en-US" altLang="zh-CN" sz="2400" b="1" dirty="0">
                  <a:solidFill>
                    <a:srgbClr val="000000"/>
                  </a:solidFill>
                  <a:ea typeface="微软雅黑" panose="020B0503020204020204" pitchFamily="34" charset="-122"/>
                  <a:cs typeface="Arial" panose="020B0604020202020204"/>
                </a:rPr>
                <a:t>Make Cloud Native Ubiquitous</a:t>
              </a:r>
              <a:endParaRPr lang="en-US" altLang="zh-CN" sz="2400" b="1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25" y="1595122"/>
              <a:ext cx="2498203" cy="8577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415492" y="364474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Thank you</a:t>
            </a:r>
            <a:endParaRPr lang="en-US" sz="6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About us</a:t>
            </a:r>
            <a:endParaRPr lang="zh-CN" altLang="en-US" dirty="0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5" y="1924685"/>
            <a:ext cx="2674620" cy="254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10095" y="4828107"/>
            <a:ext cx="3265251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sz="1200" dirty="0" smtClean="0"/>
              <a:t>Yue </a:t>
            </a:r>
            <a:r>
              <a:rPr lang="en-US" altLang="zh-CN" sz="1200" dirty="0" err="1" smtClean="0"/>
              <a:t>Bao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- </a:t>
            </a:r>
            <a:r>
              <a:rPr lang="en-US" altLang="zh-CN" sz="1200" dirty="0" err="1" smtClean="0"/>
              <a:t>KubeEdge</a:t>
            </a:r>
            <a:r>
              <a:rPr lang="en-US" altLang="zh-CN" sz="1200" dirty="0" smtClean="0"/>
              <a:t> Maintainer</a:t>
            </a:r>
            <a:endParaRPr lang="en-US" altLang="zh-CN" sz="1200" dirty="0"/>
          </a:p>
          <a:p>
            <a:r>
              <a:rPr lang="en-US" altLang="zh-CN" sz="1200" dirty="0"/>
              <a:t>- </a:t>
            </a:r>
            <a:r>
              <a:rPr lang="en-US" altLang="zh-CN" sz="1200" dirty="0" smtClean="0"/>
              <a:t>Huawei Cloud </a:t>
            </a:r>
            <a:r>
              <a:rPr lang="en-US" altLang="zh-CN" sz="1200" dirty="0"/>
              <a:t>Software </a:t>
            </a:r>
            <a:r>
              <a:rPr lang="en-US" altLang="zh-CN" sz="1200" dirty="0" smtClean="0"/>
              <a:t>Engineer</a:t>
            </a:r>
            <a:endParaRPr lang="en-US" altLang="zh-CN" sz="12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- </a:t>
            </a:r>
            <a:r>
              <a:rPr lang="en-US" altLang="zh-CN" sz="1200" dirty="0" err="1" smtClean="0"/>
              <a:t>G</a:t>
            </a:r>
            <a:r>
              <a:rPr kumimoji="0" lang="en-US" altLang="zh-CN" sz="1200" b="0" i="0" u="none" strike="noStrike" cap="none" spc="0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ithub</a:t>
            </a:r>
            <a:r>
              <a:rPr lang="en-US" altLang="zh-CN" sz="1200" dirty="0"/>
              <a:t>: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@Shelley-</a:t>
            </a:r>
            <a:r>
              <a:rPr kumimoji="0" lang="en-US" altLang="zh-CN" sz="1200" b="0" i="0" u="none" strike="noStrike" cap="none" spc="0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BaoYue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 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222222"/>
              </a:solidFill>
              <a:effectLst/>
              <a:uFillTx/>
              <a:sym typeface="Arial" panose="020B0604020202020204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2767965" y="4828107"/>
            <a:ext cx="3265251" cy="119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p>
            <a:r>
              <a:rPr lang="x-none" altLang="en-US" sz="1200" dirty="0" smtClean="0"/>
              <a:t>Huan Wei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- </a:t>
            </a:r>
            <a:r>
              <a:rPr lang="x-none" altLang="en-US" sz="1200" dirty="0" smtClean="0"/>
              <a:t>CNCF Ambassador</a:t>
            </a:r>
            <a:endParaRPr lang="en-US" altLang="zh-CN" sz="1200" dirty="0" smtClean="0"/>
          </a:p>
          <a:p>
            <a:r>
              <a:rPr lang="x-none" altLang="en-US" sz="1200" dirty="0" smtClean="0"/>
              <a:t>- </a:t>
            </a:r>
            <a:r>
              <a:rPr lang="en-US" altLang="zh-CN" sz="1200" dirty="0" err="1" smtClean="0"/>
              <a:t>KubeEdge</a:t>
            </a:r>
            <a:r>
              <a:rPr lang="x-none" altLang="en-US" sz="1200" dirty="0" err="1" smtClean="0"/>
              <a:t> TSC</a:t>
            </a:r>
            <a:endParaRPr lang="en-US" altLang="zh-CN" sz="1200" dirty="0"/>
          </a:p>
          <a:p>
            <a:r>
              <a:rPr lang="en-US" altLang="zh-CN" sz="1200" dirty="0"/>
              <a:t>- </a:t>
            </a:r>
            <a:r>
              <a:rPr lang="x-none" altLang="en-US" sz="1200" dirty="0"/>
              <a:t>Senior</a:t>
            </a:r>
            <a:r>
              <a:rPr lang="en-US" altLang="zh-CN" sz="1200" dirty="0"/>
              <a:t> </a:t>
            </a:r>
            <a:r>
              <a:rPr lang="x-none" altLang="en-US" sz="1200" dirty="0"/>
              <a:t>Director, HarmonyCloud</a:t>
            </a:r>
            <a:endParaRPr lang="en-US" altLang="zh-CN" sz="12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 smtClean="0"/>
              <a:t>- </a:t>
            </a:r>
            <a:r>
              <a:rPr lang="en-US" altLang="zh-CN" sz="1200" dirty="0" err="1" smtClean="0"/>
              <a:t>G</a:t>
            </a:r>
            <a:r>
              <a:rPr kumimoji="0" lang="en-US" altLang="zh-CN" sz="1200" b="0" i="0" u="none" strike="noStrike" cap="none" spc="0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ithub</a:t>
            </a:r>
            <a:r>
              <a:rPr lang="en-US" altLang="zh-CN" sz="1200" dirty="0"/>
              <a:t>: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@</a:t>
            </a:r>
            <a:r>
              <a:rPr kumimoji="0" lang="x-none" altLang="en-US" sz="1200" b="0" i="0" u="none" strike="noStrike" cap="none" spc="0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huanwei</a:t>
            </a:r>
            <a:endParaRPr kumimoji="0" lang="x-none" altLang="en-US" sz="1200" b="0" i="0" u="none" strike="noStrike" cap="none" spc="0" normalizeH="0" baseline="0" dirty="0" smtClean="0">
              <a:ln>
                <a:noFill/>
              </a:ln>
              <a:solidFill>
                <a:srgbClr val="222222"/>
              </a:solidFill>
              <a:effectLst/>
              <a:uFillTx/>
              <a:sym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80" y="1915795"/>
            <a:ext cx="3822700" cy="2550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Edge Computing</a:t>
            </a:r>
            <a:endParaRPr lang="zh-CN" altLang="en-US" dirty="0">
              <a:latin typeface="+mj-lt"/>
            </a:endParaRPr>
          </a:p>
        </p:txBody>
      </p:sp>
      <p:grpSp>
        <p:nvGrpSpPr>
          <p:cNvPr id="4" name="Google Shape;94;p18"/>
          <p:cNvGrpSpPr/>
          <p:nvPr/>
        </p:nvGrpSpPr>
        <p:grpSpPr>
          <a:xfrm>
            <a:off x="801189" y="1445623"/>
            <a:ext cx="10345781" cy="4667795"/>
            <a:chOff x="591402" y="1292521"/>
            <a:chExt cx="10827993" cy="3823933"/>
          </a:xfrm>
        </p:grpSpPr>
        <p:grpSp>
          <p:nvGrpSpPr>
            <p:cNvPr id="5" name="Google Shape;95;p18"/>
            <p:cNvGrpSpPr/>
            <p:nvPr/>
          </p:nvGrpSpPr>
          <p:grpSpPr>
            <a:xfrm>
              <a:off x="691498" y="1292521"/>
              <a:ext cx="10396534" cy="2083218"/>
              <a:chOff x="691498" y="1292521"/>
              <a:chExt cx="10396534" cy="2083218"/>
            </a:xfrm>
          </p:grpSpPr>
          <p:grpSp>
            <p:nvGrpSpPr>
              <p:cNvPr id="40" name="Google Shape;96;p18"/>
              <p:cNvGrpSpPr/>
              <p:nvPr/>
            </p:nvGrpSpPr>
            <p:grpSpPr>
              <a:xfrm>
                <a:off x="2311752" y="1292521"/>
                <a:ext cx="8776280" cy="2083218"/>
                <a:chOff x="1149107" y="2842088"/>
                <a:chExt cx="6582210" cy="1817894"/>
              </a:xfrm>
            </p:grpSpPr>
            <p:cxnSp>
              <p:nvCxnSpPr>
                <p:cNvPr id="48" name="Google Shape;97;p18"/>
                <p:cNvCxnSpPr/>
                <p:nvPr/>
              </p:nvCxnSpPr>
              <p:spPr>
                <a:xfrm>
                  <a:off x="1530340" y="3096077"/>
                  <a:ext cx="626268" cy="33895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98;p18"/>
                <p:cNvCxnSpPr/>
                <p:nvPr/>
              </p:nvCxnSpPr>
              <p:spPr>
                <a:xfrm rot="10800000" flipH="1">
                  <a:off x="1601725" y="3435028"/>
                  <a:ext cx="554884" cy="5112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99;p18"/>
                <p:cNvCxnSpPr/>
                <p:nvPr/>
              </p:nvCxnSpPr>
              <p:spPr>
                <a:xfrm rot="10800000" flipH="1">
                  <a:off x="1458957" y="3435030"/>
                  <a:ext cx="697652" cy="51549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pic>
              <p:nvPicPr>
                <p:cNvPr id="51" name="Google Shape;100;p18" descr="Big_Cloud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5078430" y="2842088"/>
                  <a:ext cx="2404173" cy="11756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" name="Google Shape;101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857315" y="3184637"/>
                  <a:ext cx="1512563" cy="6246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Google Shape;102;p18" descr="Big_Cloud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3429884" y="2988724"/>
                  <a:ext cx="1545272" cy="9023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4" name="Google Shape;103;p18"/>
                <p:cNvSpPr txBox="1"/>
                <p:nvPr/>
              </p:nvSpPr>
              <p:spPr>
                <a:xfrm>
                  <a:off x="2352206" y="3356577"/>
                  <a:ext cx="538938" cy="1913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ACC</a:t>
                  </a:r>
                  <a:endParaRPr sz="1100" dirty="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  <p:sp>
              <p:nvSpPr>
                <p:cNvPr id="55" name="Google Shape;104;p18"/>
                <p:cNvSpPr/>
                <p:nvPr/>
              </p:nvSpPr>
              <p:spPr>
                <a:xfrm>
                  <a:off x="2192520" y="3313698"/>
                  <a:ext cx="1117351" cy="4632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6" name="Google Shape;105;p18"/>
                <p:cNvSpPr/>
                <p:nvPr/>
              </p:nvSpPr>
              <p:spPr>
                <a:xfrm>
                  <a:off x="3390570" y="3348166"/>
                  <a:ext cx="1736032" cy="428747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cxnSp>
              <p:nvCxnSpPr>
                <p:cNvPr id="57" name="Google Shape;106;p18"/>
                <p:cNvCxnSpPr/>
                <p:nvPr/>
              </p:nvCxnSpPr>
              <p:spPr>
                <a:xfrm>
                  <a:off x="3237206" y="3390525"/>
                  <a:ext cx="0" cy="9839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" name="Google Shape;107;p18"/>
                <p:cNvCxnSpPr/>
                <p:nvPr/>
              </p:nvCxnSpPr>
              <p:spPr>
                <a:xfrm>
                  <a:off x="4965512" y="3567369"/>
                  <a:ext cx="0" cy="9839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108;p18"/>
                <p:cNvCxnSpPr/>
                <p:nvPr/>
              </p:nvCxnSpPr>
              <p:spPr>
                <a:xfrm>
                  <a:off x="7507669" y="3562539"/>
                  <a:ext cx="0" cy="109744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" name="Google Shape;109;p18"/>
                <p:cNvCxnSpPr/>
                <p:nvPr/>
              </p:nvCxnSpPr>
              <p:spPr>
                <a:xfrm>
                  <a:off x="2136505" y="4093324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" name="Google Shape;110;p18"/>
                <p:cNvCxnSpPr/>
                <p:nvPr/>
              </p:nvCxnSpPr>
              <p:spPr>
                <a:xfrm>
                  <a:off x="1156985" y="4263256"/>
                  <a:ext cx="208022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sp>
              <p:nvSpPr>
                <p:cNvPr id="62" name="Google Shape;111;p18"/>
                <p:cNvSpPr/>
                <p:nvPr/>
              </p:nvSpPr>
              <p:spPr>
                <a:xfrm>
                  <a:off x="3243076" y="3396200"/>
                  <a:ext cx="311118" cy="2861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" name="Google Shape;112;p18"/>
                <p:cNvSpPr/>
                <p:nvPr/>
              </p:nvSpPr>
              <p:spPr>
                <a:xfrm>
                  <a:off x="4750959" y="3344373"/>
                  <a:ext cx="429105" cy="3946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" name="Google Shape;113;p18"/>
                <p:cNvSpPr/>
                <p:nvPr/>
              </p:nvSpPr>
              <p:spPr>
                <a:xfrm>
                  <a:off x="7302212" y="3453126"/>
                  <a:ext cx="429105" cy="3946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" name="Google Shape;114;p18"/>
                <p:cNvSpPr txBox="1"/>
                <p:nvPr/>
              </p:nvSpPr>
              <p:spPr>
                <a:xfrm>
                  <a:off x="3989241" y="3356577"/>
                  <a:ext cx="459085" cy="1913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AGG</a:t>
                  </a:r>
                  <a:endParaRPr sz="110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  <p:sp>
              <p:nvSpPr>
                <p:cNvPr id="66" name="Google Shape;115;p18"/>
                <p:cNvSpPr txBox="1"/>
                <p:nvPr/>
              </p:nvSpPr>
              <p:spPr>
                <a:xfrm>
                  <a:off x="6036116" y="3356577"/>
                  <a:ext cx="574501" cy="1913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Metro</a:t>
                  </a:r>
                  <a:endParaRPr sz="110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  <p:cxnSp>
              <p:nvCxnSpPr>
                <p:cNvPr id="67" name="Google Shape;116;p18"/>
                <p:cNvCxnSpPr/>
                <p:nvPr/>
              </p:nvCxnSpPr>
              <p:spPr>
                <a:xfrm>
                  <a:off x="1149107" y="4610359"/>
                  <a:ext cx="635856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pic>
              <p:nvPicPr>
                <p:cNvPr id="68" name="Google Shape;117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208258" y="3254458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" name="Google Shape;118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1969263" y="3138120"/>
                  <a:ext cx="23474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" name="Google Shape;119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2202315" y="3667755"/>
                  <a:ext cx="295617" cy="3499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1" name="Google Shape;120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787032" y="3264342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" name="Google Shape;121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7311447" y="3372763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3" name="Google Shape;122;p18"/>
                <p:cNvSpPr txBox="1"/>
                <p:nvPr/>
              </p:nvSpPr>
              <p:spPr>
                <a:xfrm>
                  <a:off x="5932382" y="4302341"/>
                  <a:ext cx="898011" cy="3080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&gt;200km</a:t>
                  </a:r>
                  <a:endParaRPr dirty="0"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&gt;20ms</a:t>
                  </a:r>
                  <a:endParaRPr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cxnSp>
              <p:nvCxnSpPr>
                <p:cNvPr id="74" name="Google Shape;123;p18"/>
                <p:cNvCxnSpPr/>
                <p:nvPr/>
              </p:nvCxnSpPr>
              <p:spPr>
                <a:xfrm>
                  <a:off x="1156985" y="4435700"/>
                  <a:ext cx="3808526" cy="704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sp>
              <p:nvSpPr>
                <p:cNvPr id="75" name="Google Shape;124;p18"/>
                <p:cNvSpPr txBox="1"/>
                <p:nvPr/>
              </p:nvSpPr>
              <p:spPr>
                <a:xfrm>
                  <a:off x="3790553" y="4110340"/>
                  <a:ext cx="936064" cy="3080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50~200km</a:t>
                  </a:r>
                  <a:endParaRPr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5~10ms</a:t>
                  </a:r>
                  <a:endParaRPr sz="1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76" name="Google Shape;125;p18"/>
                <p:cNvSpPr txBox="1"/>
                <p:nvPr/>
              </p:nvSpPr>
              <p:spPr>
                <a:xfrm>
                  <a:off x="1604166" y="3920212"/>
                  <a:ext cx="775248" cy="3080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~50km</a:t>
                  </a:r>
                  <a:endParaRPr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1~5ms</a:t>
                  </a:r>
                  <a:endParaRPr sz="1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77" name="Google Shape;126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76278" y="2946090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" name="Google Shape;127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77379" y="3383330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" name="Google Shape;128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56985" y="3881953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80" name="Google Shape;129;p18"/>
                <p:cNvCxnSpPr/>
                <p:nvPr/>
              </p:nvCxnSpPr>
              <p:spPr>
                <a:xfrm>
                  <a:off x="1149107" y="3552097"/>
                  <a:ext cx="0" cy="109744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" name="Google Shape;130;p18"/>
              <p:cNvGrpSpPr/>
              <p:nvPr/>
            </p:nvGrpSpPr>
            <p:grpSpPr>
              <a:xfrm>
                <a:off x="691498" y="1877089"/>
                <a:ext cx="1450233" cy="1445144"/>
                <a:chOff x="244934" y="1252956"/>
                <a:chExt cx="1087675" cy="1083858"/>
              </a:xfrm>
            </p:grpSpPr>
            <p:sp>
              <p:nvSpPr>
                <p:cNvPr id="42" name="Google Shape;131;p18"/>
                <p:cNvSpPr txBox="1"/>
                <p:nvPr/>
              </p:nvSpPr>
              <p:spPr>
                <a:xfrm>
                  <a:off x="244934" y="1652273"/>
                  <a:ext cx="799877" cy="199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Enterprise</a:t>
                  </a:r>
                  <a:endParaRPr sz="110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  <p:pic>
              <p:nvPicPr>
                <p:cNvPr id="43" name="Google Shape;132;p18" descr="图片719"/>
                <p:cNvPicPr preferRelativeResize="0"/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906160" y="1621908"/>
                  <a:ext cx="426449" cy="2914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" name="Google Shape;133;p18"/>
                <p:cNvSpPr txBox="1"/>
                <p:nvPr/>
              </p:nvSpPr>
              <p:spPr>
                <a:xfrm>
                  <a:off x="244934" y="1252956"/>
                  <a:ext cx="581067" cy="199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Home</a:t>
                  </a:r>
                  <a:endParaRPr sz="110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  <p:pic>
              <p:nvPicPr>
                <p:cNvPr id="45" name="Google Shape;134;p18" descr="图片721"/>
                <p:cNvPicPr preferRelativeResize="0"/>
                <p:nvPr/>
              </p:nvPicPr>
              <p:blipFill rotWithShape="1">
                <a:blip r:embed="rId5"/>
                <a:srcRect/>
                <a:stretch>
                  <a:fillRect/>
                </a:stretch>
              </p:blipFill>
              <p:spPr>
                <a:xfrm>
                  <a:off x="899592" y="1278094"/>
                  <a:ext cx="376011" cy="2723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" name="Google Shape;135;p18" descr="图片51"/>
                <p:cNvPicPr preferRelativeResize="0"/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992962" y="2039816"/>
                  <a:ext cx="225634" cy="296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" name="Google Shape;136;p18"/>
                <p:cNvSpPr txBox="1"/>
                <p:nvPr/>
              </p:nvSpPr>
              <p:spPr>
                <a:xfrm>
                  <a:off x="244934" y="2075037"/>
                  <a:ext cx="688067" cy="199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050" dirty="0" err="1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eNodeB</a:t>
                  </a:r>
                  <a:endParaRPr sz="10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" name="Google Shape;137;p18"/>
            <p:cNvGrpSpPr/>
            <p:nvPr/>
          </p:nvGrpSpPr>
          <p:grpSpPr>
            <a:xfrm>
              <a:off x="591402" y="4661397"/>
              <a:ext cx="10827993" cy="455057"/>
              <a:chOff x="591402" y="4661397"/>
              <a:chExt cx="10827993" cy="455057"/>
            </a:xfrm>
          </p:grpSpPr>
          <p:sp>
            <p:nvSpPr>
              <p:cNvPr id="36" name="Google Shape;138;p18"/>
              <p:cNvSpPr txBox="1"/>
              <p:nvPr/>
            </p:nvSpPr>
            <p:spPr>
              <a:xfrm>
                <a:off x="1825358" y="4672465"/>
                <a:ext cx="3100032" cy="44398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sp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V2X, AR/VR, AI</a:t>
                </a:r>
                <a:endParaRPr sz="10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AI Inference</a:t>
                </a:r>
                <a:endParaRPr sz="1100">
                  <a:solidFill>
                    <a:srgbClr val="000000"/>
                  </a:solidFill>
                  <a:cs typeface="Arial" panose="020B0604020202020204"/>
                </a:endParaRPr>
              </a:p>
            </p:txBody>
          </p:sp>
          <p:sp>
            <p:nvSpPr>
              <p:cNvPr id="37" name="Google Shape;139;p18"/>
              <p:cNvSpPr txBox="1"/>
              <p:nvPr/>
            </p:nvSpPr>
            <p:spPr>
              <a:xfrm>
                <a:off x="5067935" y="4661397"/>
                <a:ext cx="2777867" cy="444755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sp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vCDN, AR/VR</a:t>
                </a:r>
                <a:endParaRPr sz="1100">
                  <a:solidFill>
                    <a:srgbClr val="000000"/>
                  </a:solidFill>
                  <a:cs typeface="Arial" panose="020B0604020202020204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Rendering, Video transcoding</a:t>
                </a:r>
                <a:endParaRPr sz="1100">
                  <a:solidFill>
                    <a:srgbClr val="000000"/>
                  </a:solidFill>
                  <a:cs typeface="Arial" panose="020B0604020202020204"/>
                </a:endParaRPr>
              </a:p>
            </p:txBody>
          </p:sp>
          <p:sp>
            <p:nvSpPr>
              <p:cNvPr id="38" name="Google Shape;140;p18"/>
              <p:cNvSpPr txBox="1"/>
              <p:nvPr/>
            </p:nvSpPr>
            <p:spPr>
              <a:xfrm>
                <a:off x="8091502" y="4661397"/>
                <a:ext cx="3327893" cy="444755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sp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AI Training , Big Data</a:t>
                </a:r>
                <a:endParaRPr sz="10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AI Training/Inferencing, Video transcoding</a:t>
                </a:r>
                <a:endParaRPr sz="10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Google Shape;141;p18"/>
              <p:cNvSpPr/>
              <p:nvPr/>
            </p:nvSpPr>
            <p:spPr>
              <a:xfrm>
                <a:off x="591402" y="4685857"/>
                <a:ext cx="1117614" cy="207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Typical Apps</a:t>
                </a:r>
                <a:endParaRPr sz="105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" name="Google Shape;142;p18"/>
            <p:cNvGrpSpPr/>
            <p:nvPr/>
          </p:nvGrpSpPr>
          <p:grpSpPr>
            <a:xfrm>
              <a:off x="798384" y="3507272"/>
              <a:ext cx="9496086" cy="997355"/>
              <a:chOff x="798384" y="3507272"/>
              <a:chExt cx="9496086" cy="997355"/>
            </a:xfrm>
          </p:grpSpPr>
          <p:grpSp>
            <p:nvGrpSpPr>
              <p:cNvPr id="8" name="Google Shape;143;p18"/>
              <p:cNvGrpSpPr/>
              <p:nvPr/>
            </p:nvGrpSpPr>
            <p:grpSpPr>
              <a:xfrm>
                <a:off x="5682405" y="3553773"/>
                <a:ext cx="1717884" cy="755904"/>
                <a:chOff x="3679912" y="835615"/>
                <a:chExt cx="1680758" cy="890449"/>
              </a:xfrm>
            </p:grpSpPr>
            <p:sp>
              <p:nvSpPr>
                <p:cNvPr id="29" name="Google Shape;144;p18"/>
                <p:cNvSpPr/>
                <p:nvPr/>
              </p:nvSpPr>
              <p:spPr>
                <a:xfrm>
                  <a:off x="3684717" y="835615"/>
                  <a:ext cx="1675953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endParaRPr sz="105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" name="Google Shape;145;p18"/>
                <p:cNvSpPr/>
                <p:nvPr/>
              </p:nvSpPr>
              <p:spPr>
                <a:xfrm>
                  <a:off x="3895159" y="835617"/>
                  <a:ext cx="1319299" cy="2744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05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Regional Edge </a:t>
                  </a:r>
                  <a:endParaRPr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1" name="Google Shape;146;p18"/>
                <p:cNvSpPr/>
                <p:nvPr/>
              </p:nvSpPr>
              <p:spPr>
                <a:xfrm>
                  <a:off x="4184531" y="1067807"/>
                  <a:ext cx="1091287" cy="547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22000"/>
                    </a:lnSpc>
                    <a:buClr>
                      <a:srgbClr val="C00000"/>
                    </a:buClr>
                    <a:buSzPts val="72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2" name="Google Shape;147;p18"/>
                <p:cNvSpPr/>
                <p:nvPr/>
              </p:nvSpPr>
              <p:spPr>
                <a:xfrm>
                  <a:off x="4437635" y="1189242"/>
                  <a:ext cx="759393" cy="415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Cloud </a:t>
                  </a: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Services</a:t>
                  </a:r>
                  <a:endParaRPr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33" name="Google Shape;148;p18"/>
                <p:cNvGrpSpPr/>
                <p:nvPr/>
              </p:nvGrpSpPr>
              <p:grpSpPr>
                <a:xfrm>
                  <a:off x="3679912" y="1166396"/>
                  <a:ext cx="856482" cy="417898"/>
                  <a:chOff x="4139952" y="2535806"/>
                  <a:chExt cx="1080000" cy="540000"/>
                </a:xfrm>
              </p:grpSpPr>
              <p:sp>
                <p:nvSpPr>
                  <p:cNvPr id="34" name="Google Shape;149;p18"/>
                  <p:cNvSpPr/>
                  <p:nvPr/>
                </p:nvSpPr>
                <p:spPr>
                  <a:xfrm>
                    <a:off x="4139952" y="2535806"/>
                    <a:ext cx="1080000" cy="54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0" h="10000" extrusionOk="0">
                        <a:moveTo>
                          <a:pt x="8448" y="9807"/>
                        </a:moveTo>
                        <a:lnTo>
                          <a:pt x="1220" y="9711"/>
                        </a:lnTo>
                        <a:cubicBezTo>
                          <a:pt x="1220" y="9711"/>
                          <a:pt x="0" y="9253"/>
                          <a:pt x="199" y="6988"/>
                        </a:cubicBezTo>
                        <a:cubicBezTo>
                          <a:pt x="424" y="4530"/>
                          <a:pt x="1638" y="4336"/>
                          <a:pt x="1638" y="4336"/>
                        </a:cubicBezTo>
                        <a:cubicBezTo>
                          <a:pt x="1638" y="4336"/>
                          <a:pt x="1711" y="1277"/>
                          <a:pt x="3806" y="627"/>
                        </a:cubicBezTo>
                        <a:cubicBezTo>
                          <a:pt x="5849" y="0"/>
                          <a:pt x="6684" y="2940"/>
                          <a:pt x="6684" y="2940"/>
                        </a:cubicBezTo>
                        <a:cubicBezTo>
                          <a:pt x="6684" y="2940"/>
                          <a:pt x="7732" y="1542"/>
                          <a:pt x="8621" y="2867"/>
                        </a:cubicBezTo>
                        <a:cubicBezTo>
                          <a:pt x="9363" y="3952"/>
                          <a:pt x="9054" y="5692"/>
                          <a:pt x="9054" y="5692"/>
                        </a:cubicBezTo>
                        <a:cubicBezTo>
                          <a:pt x="9054" y="5692"/>
                          <a:pt x="10000" y="6361"/>
                          <a:pt x="9841" y="8096"/>
                        </a:cubicBezTo>
                        <a:cubicBezTo>
                          <a:pt x="9668" y="10000"/>
                          <a:pt x="8448" y="9807"/>
                          <a:pt x="8448" y="980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9ED6"/>
                      </a:gs>
                      <a:gs pos="12000">
                        <a:srgbClr val="009ED6"/>
                      </a:gs>
                      <a:gs pos="67000">
                        <a:srgbClr val="006F96"/>
                      </a:gs>
                      <a:gs pos="100000">
                        <a:srgbClr val="006082"/>
                      </a:gs>
                    </a:gsLst>
                    <a:lin ang="5400000" scaled="0"/>
                  </a:gradFill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86325" tIns="43150" rIns="86325" bIns="43150" anchor="ctr" anchorCtr="0">
                    <a:noAutofit/>
                  </a:bodyPr>
                  <a:lstStyle/>
                  <a:p>
                    <a:pPr algn="ctr" hangingPunct="1">
                      <a:lnSpc>
                        <a:spcPct val="222000"/>
                      </a:lnSpc>
                      <a:buClr>
                        <a:srgbClr val="C00000"/>
                      </a:buClr>
                      <a:buSzPts val="720"/>
                      <a:buFont typeface="Arial" panose="020B0604020202020204"/>
                      <a:buNone/>
                    </a:pPr>
                    <a:endParaRPr sz="11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5" name="Google Shape;150;p18"/>
                  <p:cNvSpPr/>
                  <p:nvPr/>
                </p:nvSpPr>
                <p:spPr>
                  <a:xfrm>
                    <a:off x="4413533" y="2717975"/>
                    <a:ext cx="552428" cy="2589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25" tIns="34250" rIns="68525" bIns="34250" anchor="t" anchorCtr="0">
                    <a:spAutoFit/>
                  </a:bodyPr>
                  <a:lstStyle/>
                  <a:p>
                    <a:pPr algn="ctr" hangingPunct="1">
                      <a:buClr>
                        <a:srgbClr val="FFFFFF"/>
                      </a:buClr>
                      <a:buSzPts val="1050"/>
                      <a:buFont typeface="Arial" panose="020B0604020202020204"/>
                      <a:buNone/>
                    </a:pPr>
                    <a:r>
                      <a:rPr lang="en-US" sz="9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MEC</a:t>
                    </a:r>
                    <a:endParaRPr sz="105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Google Shape;151;p18"/>
              <p:cNvGrpSpPr/>
              <p:nvPr/>
            </p:nvGrpSpPr>
            <p:grpSpPr>
              <a:xfrm>
                <a:off x="3678028" y="3535874"/>
                <a:ext cx="1525861" cy="760775"/>
                <a:chOff x="1578388" y="1396997"/>
                <a:chExt cx="1570436" cy="890449"/>
              </a:xfrm>
            </p:grpSpPr>
            <p:sp>
              <p:nvSpPr>
                <p:cNvPr id="25" name="Google Shape;152;p18"/>
                <p:cNvSpPr/>
                <p:nvPr/>
              </p:nvSpPr>
              <p:spPr>
                <a:xfrm>
                  <a:off x="1721154" y="1627564"/>
                  <a:ext cx="1284759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9ED6"/>
                    </a:gs>
                    <a:gs pos="12000">
                      <a:srgbClr val="009ED6"/>
                    </a:gs>
                    <a:gs pos="67000">
                      <a:srgbClr val="006F96"/>
                    </a:gs>
                    <a:gs pos="100000">
                      <a:srgbClr val="006082"/>
                    </a:gs>
                  </a:gsLst>
                  <a:lin ang="5400000" scaled="0"/>
                </a:gra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0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6" name="Google Shape;153;p18"/>
                <p:cNvSpPr/>
                <p:nvPr/>
              </p:nvSpPr>
              <p:spPr>
                <a:xfrm>
                  <a:off x="1578388" y="1396997"/>
                  <a:ext cx="1570436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" name="Google Shape;154;p18"/>
                <p:cNvSpPr/>
                <p:nvPr/>
              </p:nvSpPr>
              <p:spPr>
                <a:xfrm>
                  <a:off x="2005678" y="1852177"/>
                  <a:ext cx="730083" cy="2948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FFFFFF"/>
                    </a:buClr>
                    <a:buSzPts val="1067"/>
                    <a:buFont typeface="Arial" panose="020B0604020202020204"/>
                    <a:buNone/>
                  </a:pPr>
                  <a:r>
                    <a:rPr lang="en-US" sz="1200" dirty="0">
                      <a:solidFill>
                        <a:srgbClr val="FFFFFF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rPr>
                    <a:t>MEC</a:t>
                  </a:r>
                  <a:endParaRPr sz="1200" dirty="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" name="Google Shape;155;p18"/>
                <p:cNvSpPr/>
                <p:nvPr/>
              </p:nvSpPr>
              <p:spPr>
                <a:xfrm>
                  <a:off x="1890508" y="1396999"/>
                  <a:ext cx="909384" cy="2652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1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City Edge</a:t>
                  </a:r>
                  <a:endParaRPr sz="1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" name="Google Shape;156;p18"/>
              <p:cNvGrpSpPr/>
              <p:nvPr/>
            </p:nvGrpSpPr>
            <p:grpSpPr>
              <a:xfrm>
                <a:off x="8770470" y="3507272"/>
                <a:ext cx="1524000" cy="790549"/>
                <a:chOff x="5826221" y="794803"/>
                <a:chExt cx="1427787" cy="931261"/>
              </a:xfrm>
            </p:grpSpPr>
            <p:sp>
              <p:nvSpPr>
                <p:cNvPr id="21" name="Google Shape;157;p18"/>
                <p:cNvSpPr/>
                <p:nvPr/>
              </p:nvSpPr>
              <p:spPr>
                <a:xfrm>
                  <a:off x="5879897" y="994354"/>
                  <a:ext cx="1284758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0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2" name="Google Shape;158;p18"/>
                <p:cNvSpPr/>
                <p:nvPr/>
              </p:nvSpPr>
              <p:spPr>
                <a:xfrm>
                  <a:off x="5826221" y="835615"/>
                  <a:ext cx="1427787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" name="Google Shape;159;p18"/>
                <p:cNvSpPr/>
                <p:nvPr/>
              </p:nvSpPr>
              <p:spPr>
                <a:xfrm>
                  <a:off x="6006694" y="1213787"/>
                  <a:ext cx="1066575" cy="4155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Cloud Services</a:t>
                  </a:r>
                  <a:endParaRPr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4" name="Google Shape;160;p18"/>
                <p:cNvSpPr/>
                <p:nvPr/>
              </p:nvSpPr>
              <p:spPr>
                <a:xfrm>
                  <a:off x="6221451" y="794803"/>
                  <a:ext cx="637061" cy="2744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05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Cloud</a:t>
                  </a:r>
                  <a:endParaRPr sz="10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" name="Google Shape;161;p18"/>
              <p:cNvGrpSpPr/>
              <p:nvPr/>
            </p:nvGrpSpPr>
            <p:grpSpPr>
              <a:xfrm>
                <a:off x="1961315" y="3528669"/>
                <a:ext cx="1525861" cy="760775"/>
                <a:chOff x="1578388" y="1396997"/>
                <a:chExt cx="1570436" cy="890449"/>
              </a:xfrm>
            </p:grpSpPr>
            <p:sp>
              <p:nvSpPr>
                <p:cNvPr id="17" name="Google Shape;162;p18"/>
                <p:cNvSpPr/>
                <p:nvPr/>
              </p:nvSpPr>
              <p:spPr>
                <a:xfrm>
                  <a:off x="1721154" y="1627563"/>
                  <a:ext cx="1284759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9ED6"/>
                    </a:gs>
                    <a:gs pos="12000">
                      <a:srgbClr val="009ED6"/>
                    </a:gs>
                    <a:gs pos="67000">
                      <a:srgbClr val="006F96"/>
                    </a:gs>
                    <a:gs pos="100000">
                      <a:srgbClr val="006082"/>
                    </a:gs>
                  </a:gsLst>
                  <a:lin ang="5400000" scaled="0"/>
                </a:gra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0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Google Shape;163;p18"/>
                <p:cNvSpPr/>
                <p:nvPr/>
              </p:nvSpPr>
              <p:spPr>
                <a:xfrm>
                  <a:off x="1578388" y="1396997"/>
                  <a:ext cx="1570436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" name="Google Shape;164;p18"/>
                <p:cNvSpPr/>
                <p:nvPr/>
              </p:nvSpPr>
              <p:spPr>
                <a:xfrm>
                  <a:off x="2013485" y="1860610"/>
                  <a:ext cx="730978" cy="2948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FFFFFF"/>
                    </a:buClr>
                    <a:buSzPts val="1067"/>
                    <a:buFont typeface="Arial" panose="020B0604020202020204"/>
                    <a:buNone/>
                  </a:pPr>
                  <a:r>
                    <a:rPr lang="en-US" sz="1200" dirty="0">
                      <a:solidFill>
                        <a:srgbClr val="FFFFFF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rPr>
                    <a:t>MEC</a:t>
                  </a:r>
                  <a:endParaRPr sz="1200" dirty="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" name="Google Shape;165;p18"/>
                <p:cNvSpPr/>
                <p:nvPr/>
              </p:nvSpPr>
              <p:spPr>
                <a:xfrm>
                  <a:off x="1714796" y="1396999"/>
                  <a:ext cx="1260796" cy="2652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1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rPr>
                    <a:t>Nearside Edge</a:t>
                  </a:r>
                  <a:endParaRPr sz="1100">
                    <a:solidFill>
                      <a:srgbClr val="000000"/>
                    </a:solidFill>
                    <a:cs typeface="Arial" panose="020B0604020202020204"/>
                  </a:endParaRPr>
                </a:p>
              </p:txBody>
            </p:sp>
          </p:grpSp>
          <p:sp>
            <p:nvSpPr>
              <p:cNvPr id="12" name="Google Shape;166;p18"/>
              <p:cNvSpPr txBox="1"/>
              <p:nvPr/>
            </p:nvSpPr>
            <p:spPr>
              <a:xfrm>
                <a:off x="9031689" y="4240837"/>
                <a:ext cx="1124153" cy="207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T</a:t>
                </a:r>
                <a:r>
                  <a:rPr lang="en-US" sz="105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ens</a:t>
                </a:r>
                <a:endParaRPr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" name="Google Shape;167;p18"/>
              <p:cNvSpPr txBox="1"/>
              <p:nvPr/>
            </p:nvSpPr>
            <p:spPr>
              <a:xfrm>
                <a:off x="6005602" y="4289444"/>
                <a:ext cx="1261883" cy="207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Tens- Hundreds</a:t>
                </a:r>
                <a:endParaRPr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" name="Google Shape;168;p18"/>
              <p:cNvSpPr txBox="1"/>
              <p:nvPr/>
            </p:nvSpPr>
            <p:spPr>
              <a:xfrm>
                <a:off x="3629376" y="4285337"/>
                <a:ext cx="1636987" cy="207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Hundreds-Thousands</a:t>
                </a:r>
                <a:endParaRPr sz="10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Google Shape;169;p18"/>
              <p:cNvSpPr/>
              <p:nvPr/>
            </p:nvSpPr>
            <p:spPr>
              <a:xfrm>
                <a:off x="798384" y="3807184"/>
                <a:ext cx="585417" cy="207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EDGE</a:t>
                </a:r>
                <a:endParaRPr sz="105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" name="Google Shape;170;p18"/>
              <p:cNvSpPr txBox="1"/>
              <p:nvPr/>
            </p:nvSpPr>
            <p:spPr>
              <a:xfrm>
                <a:off x="2356574" y="4296649"/>
                <a:ext cx="834758" cy="207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0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Millions</a:t>
                </a:r>
                <a:endParaRPr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lt"/>
              </a:rPr>
              <a:t>The </a:t>
            </a:r>
            <a:r>
              <a:rPr lang="en-US" altLang="zh-CN" dirty="0" err="1">
                <a:solidFill>
                  <a:schemeClr val="bg1"/>
                </a:solidFill>
                <a:sym typeface="+mn-lt"/>
              </a:rPr>
              <a:t>KubeEdge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 Project</a:t>
            </a:r>
            <a:endParaRPr lang="zh-CN" altLang="en-US" dirty="0"/>
          </a:p>
        </p:txBody>
      </p:sp>
      <p:grpSp>
        <p:nvGrpSpPr>
          <p:cNvPr id="4" name="Google Shape;264;p20"/>
          <p:cNvGrpSpPr/>
          <p:nvPr/>
        </p:nvGrpSpPr>
        <p:grpSpPr>
          <a:xfrm>
            <a:off x="1280160" y="1515292"/>
            <a:ext cx="9501051" cy="3108960"/>
            <a:chOff x="1689271" y="1486207"/>
            <a:chExt cx="8548173" cy="2663667"/>
          </a:xfrm>
        </p:grpSpPr>
        <p:grpSp>
          <p:nvGrpSpPr>
            <p:cNvPr id="5" name="Google Shape;265;p20"/>
            <p:cNvGrpSpPr/>
            <p:nvPr/>
          </p:nvGrpSpPr>
          <p:grpSpPr>
            <a:xfrm>
              <a:off x="1689271" y="1576636"/>
              <a:ext cx="391907" cy="2501950"/>
              <a:chOff x="853912" y="1811009"/>
              <a:chExt cx="495322" cy="3162158"/>
            </a:xfrm>
          </p:grpSpPr>
          <p:pic>
            <p:nvPicPr>
              <p:cNvPr id="45" name="Google Shape;266;p20"/>
              <p:cNvPicPr preferRelativeResize="0"/>
              <p:nvPr/>
            </p:nvPicPr>
            <p:blipFill rotWithShape="1">
              <a:blip r:embed="rId1"/>
              <a:srcRect l="-6040" t="-11417" r="-6040" b="-11416"/>
              <a:stretch>
                <a:fillRect/>
              </a:stretch>
            </p:blipFill>
            <p:spPr>
              <a:xfrm>
                <a:off x="853912" y="1811009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6" name="Google Shape;267;p20"/>
              <p:cNvPicPr preferRelativeResize="0"/>
              <p:nvPr/>
            </p:nvPicPr>
            <p:blipFill rotWithShape="1">
              <a:blip r:embed="rId2"/>
              <a:srcRect l="-5235" t="-11167" r="-17099" b="-11167"/>
              <a:stretch>
                <a:fillRect/>
              </a:stretch>
            </p:blipFill>
            <p:spPr>
              <a:xfrm>
                <a:off x="853912" y="2477718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7" name="Google Shape;268;p20"/>
              <p:cNvPicPr preferRelativeResize="0"/>
              <p:nvPr/>
            </p:nvPicPr>
            <p:blipFill rotWithShape="1">
              <a:blip r:embed="rId3"/>
              <a:srcRect l="-7822" t="-4581" r="-7822" b="-4580"/>
              <a:stretch>
                <a:fillRect/>
              </a:stretch>
            </p:blipFill>
            <p:spPr>
              <a:xfrm>
                <a:off x="853912" y="3144427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8" name="Google Shape;269;p20"/>
              <p:cNvPicPr preferRelativeResize="0"/>
              <p:nvPr/>
            </p:nvPicPr>
            <p:blipFill rotWithShape="1">
              <a:blip r:embed="rId4"/>
              <a:srcRect t="-7189" b="-7187"/>
              <a:stretch>
                <a:fillRect/>
              </a:stretch>
            </p:blipFill>
            <p:spPr>
              <a:xfrm>
                <a:off x="853912" y="3811136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9" name="Google Shape;270;p20"/>
              <p:cNvPicPr preferRelativeResize="0"/>
              <p:nvPr/>
            </p:nvPicPr>
            <p:blipFill rotWithShape="1">
              <a:blip r:embed="rId5"/>
              <a:srcRect t="-7722" b="-1838"/>
              <a:stretch>
                <a:fillRect/>
              </a:stretch>
            </p:blipFill>
            <p:spPr>
              <a:xfrm>
                <a:off x="853912" y="4477844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6" name="Google Shape;271;p20"/>
            <p:cNvSpPr/>
            <p:nvPr/>
          </p:nvSpPr>
          <p:spPr>
            <a:xfrm>
              <a:off x="2082126" y="2447544"/>
              <a:ext cx="889981" cy="316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Device</a:t>
              </a:r>
              <a:endParaRPr dirty="0">
                <a:latin typeface="+mn-lt"/>
                <a:sym typeface="+mn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Management</a:t>
              </a:r>
              <a:endParaRPr sz="9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7" name="Google Shape;272;p20"/>
            <p:cNvSpPr/>
            <p:nvPr/>
          </p:nvSpPr>
          <p:spPr>
            <a:xfrm>
              <a:off x="2080723" y="2937624"/>
              <a:ext cx="880363" cy="19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Data Access</a:t>
              </a:r>
              <a:endParaRPr sz="9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cxnSp>
          <p:nvCxnSpPr>
            <p:cNvPr id="8" name="Google Shape;273;p20"/>
            <p:cNvCxnSpPr/>
            <p:nvPr/>
          </p:nvCxnSpPr>
          <p:spPr>
            <a:xfrm>
              <a:off x="2150388" y="2863068"/>
              <a:ext cx="741031" cy="0"/>
            </a:xfrm>
            <a:prstGeom prst="straightConnector1">
              <a:avLst/>
            </a:prstGeom>
            <a:noFill/>
            <a:ln w="57150" cap="flat" cmpd="sng">
              <a:solidFill>
                <a:srgbClr val="C0504D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9" name="Google Shape;274;p20"/>
            <p:cNvSpPr/>
            <p:nvPr/>
          </p:nvSpPr>
          <p:spPr>
            <a:xfrm>
              <a:off x="2937061" y="3209998"/>
              <a:ext cx="3132019" cy="449331"/>
            </a:xfrm>
            <a:prstGeom prst="roundRect">
              <a:avLst>
                <a:gd name="adj" fmla="val 3636"/>
              </a:avLst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 dirty="0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0" name="Google Shape;275;p20"/>
            <p:cNvSpPr/>
            <p:nvPr/>
          </p:nvSpPr>
          <p:spPr>
            <a:xfrm>
              <a:off x="2937061" y="2127852"/>
              <a:ext cx="3132019" cy="971578"/>
            </a:xfrm>
            <a:prstGeom prst="roundRect">
              <a:avLst>
                <a:gd name="adj" fmla="val 3636"/>
              </a:avLst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1" i="0" u="none" strike="noStrike" cap="none" dirty="0">
                  <a:solidFill>
                    <a:srgbClr val="C0504D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KubeEdge - </a:t>
              </a:r>
              <a:r>
                <a:rPr lang="en-US" sz="1200" b="1" i="0" u="none" strike="noStrike" cap="none" dirty="0" err="1">
                  <a:solidFill>
                    <a:srgbClr val="C0504D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EdgeCore</a:t>
              </a:r>
              <a:endParaRPr sz="1200" b="1" i="0" u="none" strike="noStrike" cap="none" dirty="0">
                <a:solidFill>
                  <a:srgbClr val="C0504D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1" name="Google Shape;276;p20"/>
            <p:cNvSpPr/>
            <p:nvPr/>
          </p:nvSpPr>
          <p:spPr>
            <a:xfrm>
              <a:off x="6037523" y="2545700"/>
              <a:ext cx="1075608" cy="59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1" i="0" u="none" strike="noStrike" cap="none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Cloud - Edge</a:t>
              </a:r>
              <a:endParaRPr>
                <a:latin typeface="+mn-lt"/>
                <a:sym typeface="+mn-lt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endParaRPr sz="1000" b="1" i="0" u="none" strike="noStrike" cap="none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1" i="0" u="none" strike="noStrike" cap="none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Coordination</a:t>
              </a:r>
              <a:endParaRPr sz="1000" b="1" i="0" u="none" strike="noStrike" cap="none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" name="Google Shape;277;p20"/>
            <p:cNvSpPr txBox="1"/>
            <p:nvPr/>
          </p:nvSpPr>
          <p:spPr>
            <a:xfrm>
              <a:off x="5711872" y="1558061"/>
              <a:ext cx="381781" cy="453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75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3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sz="1100" b="1" i="0" u="none" strike="noStrike" cap="none" dirty="0">
                  <a:solidFill>
                    <a:srgbClr val="1D1D1A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…</a:t>
              </a:r>
              <a:endParaRPr dirty="0">
                <a:latin typeface="+mn-lt"/>
                <a:sym typeface="+mn-lt"/>
              </a:endParaRPr>
            </a:p>
          </p:txBody>
        </p:sp>
        <p:pic>
          <p:nvPicPr>
            <p:cNvPr id="13" name="Google Shape;278;p20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453361" y="3855547"/>
              <a:ext cx="861608" cy="150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79;p20" descr="mage result for x86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3770626" y="3735380"/>
              <a:ext cx="436286" cy="414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80;p20" descr="mage result for arm cpu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3042669" y="3815114"/>
              <a:ext cx="400681" cy="231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281;p20"/>
            <p:cNvPicPr preferRelativeResize="0"/>
            <p:nvPr/>
          </p:nvPicPr>
          <p:blipFill rotWithShape="1">
            <a:blip r:embed="rId9"/>
            <a:srcRect l="-2263" t="-2263" r="-2262" b="-2262"/>
            <a:stretch>
              <a:fillRect/>
            </a:stretch>
          </p:blipFill>
          <p:spPr>
            <a:xfrm>
              <a:off x="2992673" y="3285558"/>
              <a:ext cx="345482" cy="2839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17" name="Google Shape;282;p20" descr="Image result for mosquitto"/>
            <p:cNvPicPr preferRelativeResize="0"/>
            <p:nvPr/>
          </p:nvPicPr>
          <p:blipFill rotWithShape="1">
            <a:blip r:embed="rId10"/>
            <a:srcRect t="-6307" b="22965"/>
            <a:stretch>
              <a:fillRect/>
            </a:stretch>
          </p:blipFill>
          <p:spPr>
            <a:xfrm>
              <a:off x="4073921" y="3311749"/>
              <a:ext cx="280751" cy="220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18" name="Google Shape;283;p20"/>
            <p:cNvPicPr preferRelativeResize="0"/>
            <p:nvPr/>
          </p:nvPicPr>
          <p:blipFill rotWithShape="1">
            <a:blip r:embed="rId11"/>
            <a:srcRect l="13094" t="5841" r="15120" b="4394"/>
            <a:stretch>
              <a:fillRect/>
            </a:stretch>
          </p:blipFill>
          <p:spPr>
            <a:xfrm>
              <a:off x="4427163" y="3306208"/>
              <a:ext cx="220163" cy="231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84;p20"/>
            <p:cNvPicPr preferRelativeResize="0"/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4719817" y="3285558"/>
              <a:ext cx="198820" cy="2729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" name="Google Shape;285;p20"/>
            <p:cNvCxnSpPr/>
            <p:nvPr/>
          </p:nvCxnSpPr>
          <p:spPr>
            <a:xfrm>
              <a:off x="6079497" y="2899848"/>
              <a:ext cx="977469" cy="0"/>
            </a:xfrm>
            <a:prstGeom prst="straightConnector1">
              <a:avLst/>
            </a:prstGeom>
            <a:noFill/>
            <a:ln w="57150" cap="flat" cmpd="sng">
              <a:solidFill>
                <a:srgbClr val="326CE5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1" name="Google Shape;286;p20"/>
            <p:cNvSpPr/>
            <p:nvPr/>
          </p:nvSpPr>
          <p:spPr>
            <a:xfrm>
              <a:off x="3063839" y="2456867"/>
              <a:ext cx="1138100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Edged</a:t>
              </a:r>
              <a:endParaRPr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2" name="Google Shape;287;p20"/>
            <p:cNvSpPr/>
            <p:nvPr/>
          </p:nvSpPr>
          <p:spPr>
            <a:xfrm>
              <a:off x="4365458" y="2457297"/>
              <a:ext cx="1543027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Meta Manager</a:t>
              </a:r>
              <a:endParaRPr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3" name="Google Shape;288;p20"/>
            <p:cNvSpPr/>
            <p:nvPr/>
          </p:nvSpPr>
          <p:spPr>
            <a:xfrm>
              <a:off x="3063837" y="2780250"/>
              <a:ext cx="839478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EventBus</a:t>
              </a:r>
              <a:endParaRPr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4" name="Google Shape;289;p20"/>
            <p:cNvSpPr/>
            <p:nvPr/>
          </p:nvSpPr>
          <p:spPr>
            <a:xfrm>
              <a:off x="4055814" y="2780250"/>
              <a:ext cx="903368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DeviceTwin</a:t>
              </a:r>
              <a:endParaRPr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5" name="Google Shape;290;p20"/>
            <p:cNvSpPr/>
            <p:nvPr/>
          </p:nvSpPr>
          <p:spPr>
            <a:xfrm>
              <a:off x="5111681" y="2780250"/>
              <a:ext cx="809496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EdgeHub</a:t>
              </a:r>
              <a:endParaRPr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6" name="Google Shape;291;p20"/>
            <p:cNvSpPr/>
            <p:nvPr/>
          </p:nvSpPr>
          <p:spPr>
            <a:xfrm>
              <a:off x="2937061" y="3741076"/>
              <a:ext cx="3132019" cy="378306"/>
            </a:xfrm>
            <a:prstGeom prst="roundRect">
              <a:avLst>
                <a:gd name="adj" fmla="val 3636"/>
              </a:avLst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27" name="Google Shape;292;p20"/>
            <p:cNvSpPr/>
            <p:nvPr/>
          </p:nvSpPr>
          <p:spPr>
            <a:xfrm>
              <a:off x="2937061" y="1486207"/>
              <a:ext cx="3132019" cy="570267"/>
            </a:xfrm>
            <a:prstGeom prst="roundRect">
              <a:avLst>
                <a:gd name="adj" fmla="val 3636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endParaRPr sz="1050" b="1" i="0" u="none" strike="noStrike" cap="none">
                <a:solidFill>
                  <a:srgbClr val="C0504D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grpSp>
          <p:nvGrpSpPr>
            <p:cNvPr id="28" name="Google Shape;293;p20"/>
            <p:cNvGrpSpPr/>
            <p:nvPr/>
          </p:nvGrpSpPr>
          <p:grpSpPr>
            <a:xfrm>
              <a:off x="7105700" y="1779246"/>
              <a:ext cx="3131744" cy="1675808"/>
              <a:chOff x="7458954" y="1932252"/>
              <a:chExt cx="3865223" cy="2177038"/>
            </a:xfrm>
          </p:grpSpPr>
          <p:sp>
            <p:nvSpPr>
              <p:cNvPr id="40" name="Google Shape;294;p20"/>
              <p:cNvSpPr/>
              <p:nvPr/>
            </p:nvSpPr>
            <p:spPr>
              <a:xfrm>
                <a:off x="7491775" y="1932252"/>
                <a:ext cx="3832402" cy="2177038"/>
              </a:xfrm>
              <a:custGeom>
                <a:avLst/>
                <a:gdLst/>
                <a:ahLst/>
                <a:cxnLst/>
                <a:rect l="l" t="t" r="r" b="b"/>
                <a:pathLst>
                  <a:path w="21229" h="21559" extrusionOk="0">
                    <a:moveTo>
                      <a:pt x="2877" y="21559"/>
                    </a:moveTo>
                    <a:lnTo>
                      <a:pt x="19171" y="21559"/>
                    </a:lnTo>
                    <a:cubicBezTo>
                      <a:pt x="19768" y="21347"/>
                      <a:pt x="20303" y="20765"/>
                      <a:pt x="20680" y="19916"/>
                    </a:cubicBezTo>
                    <a:cubicBezTo>
                      <a:pt x="21040" y="19106"/>
                      <a:pt x="21234" y="18102"/>
                      <a:pt x="21229" y="17071"/>
                    </a:cubicBezTo>
                    <a:cubicBezTo>
                      <a:pt x="21234" y="15974"/>
                      <a:pt x="20999" y="14916"/>
                      <a:pt x="20574" y="14120"/>
                    </a:cubicBezTo>
                    <a:cubicBezTo>
                      <a:pt x="20168" y="13361"/>
                      <a:pt x="19619" y="12897"/>
                      <a:pt x="19032" y="12815"/>
                    </a:cubicBezTo>
                    <a:cubicBezTo>
                      <a:pt x="18993" y="11058"/>
                      <a:pt x="18571" y="9410"/>
                      <a:pt x="17853" y="8198"/>
                    </a:cubicBezTo>
                    <a:cubicBezTo>
                      <a:pt x="17169" y="7043"/>
                      <a:pt x="16264" y="6380"/>
                      <a:pt x="15313" y="6355"/>
                    </a:cubicBezTo>
                    <a:cubicBezTo>
                      <a:pt x="14162" y="2482"/>
                      <a:pt x="11907" y="42"/>
                      <a:pt x="9439" y="1"/>
                    </a:cubicBezTo>
                    <a:cubicBezTo>
                      <a:pt x="6955" y="-41"/>
                      <a:pt x="4660" y="2354"/>
                      <a:pt x="3474" y="6227"/>
                    </a:cubicBezTo>
                    <a:cubicBezTo>
                      <a:pt x="1118" y="7300"/>
                      <a:pt x="-366" y="11428"/>
                      <a:pt x="78" y="15671"/>
                    </a:cubicBezTo>
                    <a:cubicBezTo>
                      <a:pt x="361" y="18371"/>
                      <a:pt x="1424" y="20608"/>
                      <a:pt x="2877" y="21559"/>
                    </a:cubicBezTo>
                    <a:close/>
                  </a:path>
                </a:pathLst>
              </a:custGeom>
              <a:noFill/>
              <a:ln w="57150" cap="flat" cmpd="sng">
                <a:solidFill>
                  <a:srgbClr val="2D91E2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5700" tIns="35700" rIns="35700" bIns="3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41" name="Google Shape;295;p20"/>
              <p:cNvSpPr txBox="1"/>
              <p:nvPr/>
            </p:nvSpPr>
            <p:spPr>
              <a:xfrm>
                <a:off x="8006792" y="2530577"/>
                <a:ext cx="2399567" cy="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US" sz="1200" b="1" i="0" u="none" strike="noStrike" cap="none" dirty="0">
                    <a:solidFill>
                      <a:srgbClr val="326CE5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KubeEdge - </a:t>
                </a:r>
                <a:r>
                  <a:rPr lang="en-US" sz="1200" b="1" i="0" u="none" strike="noStrike" cap="none" dirty="0" err="1">
                    <a:solidFill>
                      <a:srgbClr val="326CE5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CloudCore</a:t>
                </a:r>
                <a:endParaRPr sz="1200" b="1" i="0" u="none" strike="noStrike" cap="none" dirty="0">
                  <a:solidFill>
                    <a:srgbClr val="326CE5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42" name="Google Shape;296;p20"/>
              <p:cNvSpPr/>
              <p:nvPr/>
            </p:nvSpPr>
            <p:spPr>
              <a:xfrm>
                <a:off x="7458954" y="2998546"/>
                <a:ext cx="992529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35975" tIns="45700" rIns="3597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CloudHub</a:t>
                </a:r>
                <a:endParaRPr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43" name="Google Shape;297;p20"/>
              <p:cNvSpPr/>
              <p:nvPr/>
            </p:nvSpPr>
            <p:spPr>
              <a:xfrm>
                <a:off x="8525374" y="2998546"/>
                <a:ext cx="1275227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 dirty="0" err="1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DeviceController</a:t>
                </a:r>
                <a:endParaRPr sz="1000" b="0" i="0" u="none" strike="noStrike" cap="none" dirty="0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44" name="Google Shape;298;p20"/>
              <p:cNvSpPr/>
              <p:nvPr/>
            </p:nvSpPr>
            <p:spPr>
              <a:xfrm>
                <a:off x="9874491" y="2998546"/>
                <a:ext cx="1226894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35975" tIns="45700" rIns="3597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EdgeController</a:t>
                </a:r>
                <a:endParaRPr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</p:grpSp>
        <p:grpSp>
          <p:nvGrpSpPr>
            <p:cNvPr id="29" name="Google Shape;299;p20"/>
            <p:cNvGrpSpPr/>
            <p:nvPr/>
          </p:nvGrpSpPr>
          <p:grpSpPr>
            <a:xfrm>
              <a:off x="3039202" y="1593771"/>
              <a:ext cx="2694635" cy="373256"/>
              <a:chOff x="2204852" y="1755218"/>
              <a:chExt cx="3420005" cy="471750"/>
            </a:xfrm>
          </p:grpSpPr>
          <p:sp>
            <p:nvSpPr>
              <p:cNvPr id="36" name="Google Shape;300;p20"/>
              <p:cNvSpPr/>
              <p:nvPr/>
            </p:nvSpPr>
            <p:spPr>
              <a:xfrm>
                <a:off x="2204852" y="1755218"/>
                <a:ext cx="1087551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Flexible quality inspection </a:t>
                </a:r>
                <a:endParaRPr>
                  <a:latin typeface="+mn-lt"/>
                  <a:sym typeface="+mn-lt"/>
                </a:endParaRPr>
              </a:p>
            </p:txBody>
          </p:sp>
          <p:sp>
            <p:nvSpPr>
              <p:cNvPr id="37" name="Google Shape;301;p20"/>
              <p:cNvSpPr/>
              <p:nvPr/>
            </p:nvSpPr>
            <p:spPr>
              <a:xfrm>
                <a:off x="3372650" y="1755218"/>
                <a:ext cx="526709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OCR</a:t>
                </a:r>
                <a:endParaRPr sz="9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38" name="Google Shape;302;p20"/>
              <p:cNvSpPr/>
              <p:nvPr/>
            </p:nvSpPr>
            <p:spPr>
              <a:xfrm>
                <a:off x="3979606" y="1755218"/>
                <a:ext cx="813597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Facial Recognition</a:t>
                </a:r>
                <a:endParaRPr sz="9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39" name="Google Shape;303;p20"/>
              <p:cNvSpPr/>
              <p:nvPr/>
            </p:nvSpPr>
            <p:spPr>
              <a:xfrm>
                <a:off x="4873451" y="1755218"/>
                <a:ext cx="751406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Behavior Analysis </a:t>
                </a:r>
                <a:endParaRPr sz="9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</p:grpSp>
        <p:pic>
          <p:nvPicPr>
            <p:cNvPr id="30" name="Google Shape;304;p20" descr="Image result for opcua  logo"/>
            <p:cNvPicPr preferRelativeResize="0"/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5254082" y="3465123"/>
              <a:ext cx="743705" cy="13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05;p20" descr="Image result for modbus logo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4991127" y="3235907"/>
              <a:ext cx="742709" cy="225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06;p20" descr="crio-stacked-color.png"/>
            <p:cNvPicPr preferRelativeResize="0"/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3410644" y="3311749"/>
              <a:ext cx="276519" cy="26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07;p20" descr="https://github.com/cncf/artwork/raw/master/projects/containerd/stacked/color/containerd-stacked-color.png"/>
            <p:cNvPicPr preferRelativeResize="0"/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3759654" y="3242649"/>
              <a:ext cx="241776" cy="38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08;p20" descr="https://github.com/cncf/artwork/raw/master/projects/kubernetes/horizontal/color/kubernetes-horizontal-color.png"/>
            <p:cNvPicPr preferRelativeResize="0"/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7711442" y="2947817"/>
              <a:ext cx="1540917" cy="37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09;p20" descr="@Ascend"/>
            <p:cNvPicPr preferRelativeResize="0"/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5555477" y="3782464"/>
              <a:ext cx="312790" cy="312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矩形 49"/>
          <p:cNvSpPr/>
          <p:nvPr/>
        </p:nvSpPr>
        <p:spPr>
          <a:xfrm>
            <a:off x="1038207" y="5072165"/>
            <a:ext cx="5664778" cy="9719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Edge Computing scenarios oriented, designed for edge-cloud collaboration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Consistent experience of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Applications, Resources, Data, Devices, etc. Collaboration 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between cloud &amp; edge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68092" y="4561004"/>
            <a:ext cx="5232152" cy="22969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first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Cloud Native Edge Cloud Computing OSS Project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Open Governance, connecting Cloud Native and Edge Computing </a:t>
            </a:r>
            <a:r>
              <a:rPr lang="en-US" altLang="zh-CN" kern="1200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Ecosystem</a:t>
            </a:r>
            <a:endParaRPr lang="en-US" altLang="zh-CN" kern="1200" dirty="0" smtClean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kern="1200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7,600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stars, </a:t>
            </a:r>
            <a:r>
              <a:rPr lang="en-US" altLang="zh-CN" b="1" kern="1200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2,100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forks on GitHub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1500+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contributors (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350+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code committers) from </a:t>
            </a:r>
            <a:r>
              <a:rPr lang="en-US" altLang="zh-CN" b="1" kern="1200" dirty="0" smtClean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b="1" kern="1200" dirty="0" smtClea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+ 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organizations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KubeEdge</a:t>
            </a:r>
            <a:r>
              <a:rPr lang="en-US" altLang="zh-CN" dirty="0" smtClean="0"/>
              <a:t> Architecture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868" y="1793966"/>
            <a:ext cx="9134457" cy="47091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94671" y="1607569"/>
            <a:ext cx="3270312" cy="1668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Seamless Cloud-Edge Coordination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Edge Autonomy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Low Resource Readiness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Simplified Device Communication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Open Ecosystem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Security Challenge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00100" y="1706880"/>
            <a:ext cx="10609580" cy="3925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latin typeface="+mn-lt"/>
                <a:ea typeface="微软雅黑" panose="020B0503020204020204" pitchFamily="34" charset="-122"/>
                <a:cs typeface="+mn-lt"/>
              </a:rPr>
              <a:t>S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ecurity challenges in cloud-native edge computing span across devices, networks, data, applications, operations, identity management, and compliance, requiring a comprehensive security approach to ensure the overall system security.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+mn-lt"/>
                <a:ea typeface="微软雅黑" panose="020B0503020204020204" pitchFamily="34" charset="-122"/>
                <a:cs typeface="+mn-lt"/>
              </a:rPr>
              <a:t>Edge Devices</a:t>
            </a:r>
            <a:r>
              <a:rPr lang="zh-CN" altLang="en-US" sz="1600" b="1">
                <a:latin typeface="+mn-lt"/>
                <a:ea typeface="微软雅黑" panose="020B0503020204020204" pitchFamily="34" charset="-122"/>
                <a:cs typeface="+mn-lt"/>
              </a:rPr>
              <a:t>: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 </a:t>
            </a:r>
            <a:r>
              <a:rPr lang="en-US" altLang="zh-CN" sz="1600">
                <a:latin typeface="+mn-lt"/>
                <a:ea typeface="微软雅黑" panose="020B0503020204020204" pitchFamily="34" charset="-122"/>
                <a:cs typeface="+mn-lt"/>
              </a:rPr>
              <a:t>O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ften located in </a:t>
            </a:r>
            <a:r>
              <a:rPr lang="zh-CN" altLang="en-US" sz="16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uncontrolled environments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, making them </a:t>
            </a:r>
            <a:r>
              <a:rPr lang="zh-CN" altLang="en-US" sz="16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vulnerable to physical attacks and unauthorized access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. 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+mn-lt"/>
                <a:ea typeface="微软雅黑" panose="020B0503020204020204" pitchFamily="34" charset="-122"/>
                <a:cs typeface="+mn-lt"/>
              </a:rPr>
              <a:t>Network Security: </a:t>
            </a:r>
            <a:r>
              <a:rPr lang="en-US" altLang="zh-CN" sz="1600">
                <a:latin typeface="+mn-lt"/>
                <a:ea typeface="微软雅黑" panose="020B0503020204020204" pitchFamily="34" charset="-122"/>
                <a:cs typeface="+mn-lt"/>
              </a:rPr>
              <a:t>N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etworks</a:t>
            </a:r>
            <a:r>
              <a:rPr lang="en-US" altLang="zh-CN" sz="1600">
                <a:latin typeface="+mn-lt"/>
                <a:ea typeface="微软雅黑" panose="020B0503020204020204" pitchFamily="34" charset="-122"/>
                <a:cs typeface="+mn-lt"/>
              </a:rPr>
              <a:t> on the edge and between cloud and edge 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are susceptible to various network attacks such as DDoS and data theft. 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+mn-lt"/>
                <a:ea typeface="微软雅黑" panose="020B0503020204020204" pitchFamily="34" charset="-122"/>
                <a:cs typeface="+mn-lt"/>
              </a:rPr>
              <a:t>Data Security: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 Edge devices often process </a:t>
            </a:r>
            <a:r>
              <a:rPr lang="zh-CN" altLang="en-US" sz="16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sensitive and private data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, so ensuring the confidentiality, integrity, and availability of this data is essential.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+mn-lt"/>
                <a:ea typeface="微软雅黑" panose="020B0503020204020204" pitchFamily="34" charset="-122"/>
                <a:cs typeface="+mn-lt"/>
              </a:rPr>
              <a:t>Application Security: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 Cloud-native applications deployed at the edge may have vulnerabilities like </a:t>
            </a:r>
            <a:r>
              <a:rPr lang="zh-CN" altLang="en-US" sz="16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injection flaws and cross-site scripting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, requiring thorough application security testing and remediation.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+mn-lt"/>
                <a:ea typeface="微软雅黑" panose="020B0503020204020204" pitchFamily="34" charset="-122"/>
                <a:cs typeface="+mn-lt"/>
              </a:rPr>
              <a:t>Operational Security: 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Edge environments are complex to manage, </a:t>
            </a:r>
            <a:r>
              <a:rPr lang="zh-CN" altLang="en-US" sz="16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necessitating automated and standardized operational processes</a:t>
            </a:r>
            <a:r>
              <a:rPr lang="zh-CN" altLang="en-US" sz="1600">
                <a:latin typeface="+mn-lt"/>
                <a:ea typeface="微软雅黑" panose="020B0503020204020204" pitchFamily="34" charset="-122"/>
                <a:cs typeface="+mn-lt"/>
              </a:rPr>
              <a:t> to ensure system security and reliability.</a:t>
            </a:r>
            <a:endParaRPr lang="zh-CN" altLang="en-US" sz="1600">
              <a:latin typeface="+mn-lt"/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1127760" y="3213100"/>
            <a:ext cx="8712200" cy="9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b="1" dirty="0" err="1" smtClean="0">
                <a:solidFill>
                  <a:schemeClr val="bg1"/>
                </a:solidFill>
              </a:rPr>
              <a:t>KubeEdge</a:t>
            </a:r>
            <a:r>
              <a:rPr lang="en-US" altLang="zh-CN" b="1" dirty="0" smtClean="0">
                <a:solidFill>
                  <a:schemeClr val="bg1"/>
                </a:solidFill>
              </a:rPr>
              <a:t> Security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KubeEdge</a:t>
            </a:r>
            <a:r>
              <a:rPr lang="en-US" altLang="zh-CN" dirty="0" smtClean="0"/>
              <a:t> Security</a:t>
            </a:r>
            <a:endParaRPr lang="zh-CN" altLang="en-US" dirty="0"/>
          </a:p>
        </p:txBody>
      </p:sp>
      <p:pic>
        <p:nvPicPr>
          <p:cNvPr id="4" name="Screenshot 2022-07-13 at 8.48.59 AM.png" descr="Screenshot 2022-07-13 at 8.48.59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840" y="1417445"/>
            <a:ext cx="4384428" cy="30493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Google Shape;396;p24"/>
          <p:cNvSpPr/>
          <p:nvPr/>
        </p:nvSpPr>
        <p:spPr>
          <a:xfrm>
            <a:off x="866840" y="4782787"/>
            <a:ext cx="4591678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hangingPunct="1">
              <a:buClr>
                <a:srgbClr val="000000"/>
              </a:buClr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One of the First CNCF project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reaching </a:t>
            </a:r>
            <a:r>
              <a:rPr lang="en-US" altLang="zh-CN" b="1" dirty="0" smtClean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L3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of </a:t>
            </a: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Supply Chain Levels for Software Artifacts (SLSA)</a:t>
            </a:r>
            <a:endParaRPr sz="1100" dirty="0">
              <a:solidFill>
                <a:srgbClr val="000000"/>
              </a:solidFill>
              <a:latin typeface="+mn-lt"/>
            </a:endParaRPr>
          </a:p>
          <a:p>
            <a:pPr hangingPunct="1">
              <a:spcBef>
                <a:spcPts val="600"/>
              </a:spcBef>
              <a:buClr>
                <a:srgbClr val="000000"/>
              </a:buClr>
              <a:buFont typeface="Arial" panose="020B0604020202020204"/>
              <a:buNone/>
            </a:pPr>
            <a:r>
              <a:rPr lang="en-US" sz="1200" dirty="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Source, Build and Common All reached L4</a:t>
            </a:r>
            <a:endParaRPr sz="1100" dirty="0">
              <a:solidFill>
                <a:srgbClr val="000000"/>
              </a:solidFill>
              <a:cs typeface="Arial" panose="020B0604020202020204"/>
            </a:endParaRPr>
          </a:p>
          <a:p>
            <a:pPr hangingPunct="1">
              <a:spcBef>
                <a:spcPts val="1200"/>
              </a:spcBef>
              <a:buClr>
                <a:srgbClr val="000000"/>
              </a:buClr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KubeEdge Full Audit </a:t>
            </a:r>
            <a:r>
              <a:rPr lang="en-US" b="1" dirty="0" smtClean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Report</a:t>
            </a:r>
            <a:endParaRPr sz="1100" dirty="0">
              <a:solidFill>
                <a:srgbClr val="000000"/>
              </a:solidFill>
              <a:latin typeface="+mn-lt"/>
            </a:endParaRPr>
          </a:p>
          <a:p>
            <a:pPr hangingPunct="1">
              <a:buClr>
                <a:srgbClr val="000000"/>
              </a:buClr>
              <a:buFont typeface="Arial" panose="020B0604020202020204"/>
              <a:buNone/>
            </a:pPr>
            <a:r>
              <a:rPr lang="en-US" sz="1200" u="sng" dirty="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2"/>
              </a:rPr>
              <a:t>https://github.com/kubeedge/community/tree/master/sig-security/sig-security-audit/KubeEdge-security-audit-2022.pdf</a:t>
            </a:r>
            <a:endParaRPr sz="1600" dirty="0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8424"/>
          <a:stretch>
            <a:fillRect/>
          </a:stretch>
        </p:blipFill>
        <p:spPr>
          <a:xfrm>
            <a:off x="6537406" y="1564203"/>
            <a:ext cx="3672408" cy="2108470"/>
          </a:xfrm>
          <a:prstGeom prst="rect">
            <a:avLst/>
          </a:prstGeom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11" y="5544514"/>
            <a:ext cx="886914" cy="8869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501402" y="3767758"/>
            <a:ext cx="50026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lt"/>
                <a:ea typeface="+mn-ea"/>
                <a:cs typeface="Calibri" panose="020F0502020204030204"/>
                <a:sym typeface="Calibri" panose="020F0502020204030204"/>
              </a:rPr>
              <a:t>One of the first CNCF Project integrating with Fuzzing </a:t>
            </a:r>
            <a:endParaRPr lang="en-US" altLang="zh-CN" b="1" dirty="0" smtClean="0">
              <a:latin typeface="+mn-lt"/>
              <a:ea typeface="+mn-ea"/>
              <a:cs typeface="Calibri" panose="020F0502020204030204"/>
              <a:sym typeface="Calibri" panose="020F0502020204030204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altLang="zh-CN" sz="1200" kern="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www.cncf.io/blog/2022/06/28/improving-</a:t>
            </a:r>
            <a:endParaRPr lang="en-US" altLang="zh-CN" sz="1200" kern="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security-by-fuzzing-the-</a:t>
            </a:r>
            <a:r>
              <a:rPr lang="en-US" altLang="zh-CN" sz="1200" kern="0" dirty="0" err="1" smtClean="0">
                <a:solidFill>
                  <a:srgbClr val="000000"/>
                </a:solidFill>
                <a:hlinkClick r:id="rId5"/>
              </a:rPr>
              <a:t>cncf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-landscape</a:t>
            </a:r>
            <a:r>
              <a:rPr lang="en-US" altLang="zh-CN" sz="1200" kern="0" dirty="0">
                <a:solidFill>
                  <a:srgbClr val="000000"/>
                </a:solidFill>
                <a:hlinkClick r:id="rId5"/>
              </a:rPr>
              <a:t>/</a:t>
            </a:r>
            <a:r>
              <a:rPr lang="en-US" altLang="zh-CN" sz="1200" kern="0" dirty="0">
                <a:solidFill>
                  <a:srgbClr val="000000"/>
                </a:solidFill>
              </a:rPr>
              <a:t> </a:t>
            </a:r>
            <a:endParaRPr lang="en-US" altLang="zh-CN" sz="1200" kern="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01401" y="5138766"/>
            <a:ext cx="518550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err="1" smtClean="0">
                <a:solidFill>
                  <a:srgbClr val="000000"/>
                </a:solidFill>
                <a:latin typeface="+mn-lt"/>
                <a:ea typeface="+mj-ea"/>
              </a:rPr>
              <a:t>KubeEdge</a:t>
            </a:r>
            <a:r>
              <a:rPr lang="en-US" altLang="zh-CN" b="1" dirty="0">
                <a:latin typeface="+mn-lt"/>
                <a:ea typeface="+mj-ea"/>
              </a:rPr>
              <a:t> </a:t>
            </a:r>
            <a:r>
              <a:rPr lang="en-US" altLang="zh-CN" b="1" dirty="0" smtClean="0">
                <a:latin typeface="+mn-lt"/>
                <a:ea typeface="+mj-ea"/>
              </a:rPr>
              <a:t>Threat Model And Security Protection Analysis</a:t>
            </a:r>
            <a:endParaRPr lang="en-US" altLang="zh-CN" b="1" dirty="0" smtClean="0">
              <a:latin typeface="+mn-lt"/>
              <a:ea typeface="+mj-ea"/>
            </a:endParaRPr>
          </a:p>
          <a:p>
            <a:endParaRPr lang="en-US" altLang="zh-CN" b="1" kern="0" dirty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hlinkClick r:id="rId6"/>
              </a:rPr>
              <a:t>https://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6"/>
              </a:rPr>
              <a:t>github.com/kubeedge/community/blob/master/sig-security/sig-security-audit/KubeEdge-threat-model-and-security-protection-analysis.md</a:t>
            </a:r>
            <a:r>
              <a:rPr lang="en-US" altLang="zh-CN" sz="1200" kern="0" dirty="0" smtClean="0">
                <a:solidFill>
                  <a:srgbClr val="000000"/>
                </a:solidFill>
              </a:rPr>
              <a:t> </a:t>
            </a:r>
            <a:endParaRPr lang="en-US" altLang="zh-CN" sz="1200" kern="0" dirty="0">
              <a:solidFill>
                <a:srgbClr val="000000"/>
              </a:solidFill>
            </a:endParaRPr>
          </a:p>
          <a:p>
            <a:endParaRPr lang="en-US" altLang="zh-CN" b="1" kern="0" dirty="0" smtClean="0">
              <a:solidFill>
                <a:srgbClr val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05" y="4058791"/>
            <a:ext cx="886914" cy="8869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10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11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12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13.xml><?xml version="1.0" encoding="utf-8"?>
<p:tagLst xmlns:p="http://schemas.openxmlformats.org/presentationml/2006/main">
  <p:tag name="commondata" val="eyJoZGlkIjoiNWEzNzI5MTEwMTg5YTJiZjZkM2IwODMwN2RiY2ZjNDEifQ=="/>
</p:tagLst>
</file>

<file path=ppt/tags/tag2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3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4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5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6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7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8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ags/tag9.xml><?xml version="1.0" encoding="utf-8"?>
<p:tagLst xmlns:p="http://schemas.openxmlformats.org/presentationml/2006/main">
  <p:tag name="KSO_WM_DIAGRAM_VIRTUALLY_FRAME" val="{&quot;height&quot;:247.80913385826778,&quot;left&quot;:110.4,&quot;top&quot;:162.248031496063,&quot;width&quot;:728.9685039370079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12892</Words>
  <Application>WPS 演示</Application>
  <PresentationFormat>宽屏</PresentationFormat>
  <Paragraphs>544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Arial</vt:lpstr>
      <vt:lpstr>Play</vt:lpstr>
      <vt:lpstr>微软雅黑</vt:lpstr>
      <vt:lpstr>Calibri</vt:lpstr>
      <vt:lpstr>Lato Bold</vt:lpstr>
      <vt:lpstr>Segoe Print</vt:lpstr>
      <vt:lpstr>Arial Unicode MS</vt:lpstr>
      <vt:lpstr>Huawei Sans</vt:lpstr>
      <vt:lpstr>思源黑体 CN Medium</vt:lpstr>
      <vt:lpstr>黑体</vt:lpstr>
      <vt:lpstr>Calibri</vt:lpstr>
      <vt:lpstr>Clarity City</vt:lpstr>
      <vt:lpstr>Yu Gothic UI</vt:lpstr>
      <vt:lpstr>Office Theme</vt:lpstr>
      <vt:lpstr>PowerPoint 演示文稿</vt:lpstr>
      <vt:lpstr>Security Threat Model Analysis and Protection Practice  in Edge Computing Scenarios</vt:lpstr>
      <vt:lpstr>About us</vt:lpstr>
      <vt:lpstr>Edge Computing</vt:lpstr>
      <vt:lpstr>The KubeEdge Project</vt:lpstr>
      <vt:lpstr>KubeEdge Architecture</vt:lpstr>
      <vt:lpstr>Security Challenge</vt:lpstr>
      <vt:lpstr>PowerPoint 演示文稿</vt:lpstr>
      <vt:lpstr>KubeEdge Security</vt:lpstr>
      <vt:lpstr>KubeEdge Security Threat</vt:lpstr>
      <vt:lpstr>External Attacks ——   STRIDE Threat Model</vt:lpstr>
      <vt:lpstr>Threat Model Analysis</vt:lpstr>
      <vt:lpstr>Threat Model Analysis</vt:lpstr>
      <vt:lpstr>Threat Model Analysis</vt:lpstr>
      <vt:lpstr>Threat Model Analysis</vt:lpstr>
      <vt:lpstr>Internal Attacks</vt:lpstr>
      <vt:lpstr>Supply Chain Security</vt:lpstr>
      <vt:lpstr>Supply Chain Levels for Software Artifacts (SLSA)</vt:lpstr>
      <vt:lpstr>Supply Chain Levels for Software Artifacts (SLSA)</vt:lpstr>
      <vt:lpstr>Signing and Working Principles with SLSA</vt:lpstr>
      <vt:lpstr>KubeEdge Security Policy and Vulnerability Management</vt:lpstr>
      <vt:lpstr>PowerPoint 演示文稿</vt:lpstr>
      <vt:lpstr>SIG AI: Sedna, Distributed AI collaboration Kit</vt:lpstr>
      <vt:lpstr>Edge-Cloud Collaboration Federated Learning</vt:lpstr>
      <vt:lpstr>Edge-Cloud Collaboration Federated Learning in Intelligent Industrial Organism</vt:lpstr>
      <vt:lpstr>Join Us Making Cloud Native Ubiquitous!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Craig Ross</dc:creator>
  <cp:lastModifiedBy>54349</cp:lastModifiedBy>
  <cp:revision>62</cp:revision>
  <dcterms:created xsi:type="dcterms:W3CDTF">2024-04-16T13:17:00Z</dcterms:created>
  <dcterms:modified xsi:type="dcterms:W3CDTF">2024-08-21T12:57:27Z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(3)EjIvmugdBZKY89ScV/vDEFbECq1I1i3JtXx2+oOgRQ+ge3vOm8YXbqdoTJU3fs9X4uMq/Y7m
UtOz7xhYHA+rMJkXqbPuQx7pMGYld4D7rmVwgy+d0ulxA1PQZ9TIzTOsJHOvnJ2+e/w0a7zi
pcc4EHjlMX33oJLRtFiwPwT2plr6kbTL7XATz4JjDzwrdnUA67lh1/64TXppmzmS3grXq/0c
yQO/MRoCGQSpr7vhPu</vt:lpwstr>
  </property>
  <property fmtid="{D5CDD505-2E9C-101B-9397-08002B2CF9AE}" pid="3" name="_2015_ms_pID_7253431">
    <vt:lpwstr>ewY2hhFxGtsFxD4vmnaBW2d3VvQKsXXClYqKzuZvDXQSFyxT8flET0
f6kZ3Sn8EUe22rkpBd8R3hMRNF8fOeAUToo19o670zupQE9fXYkGOKzDlc7FFcVvUSnq34PB
Ffzwx5HJYOMkwJGp3naTQwS/WJyzkaPtI0m4TT9sx61QOl0/yMEu67ysYpNJ5kqHiIG7iB0Z
99QKPhifqq2or//Kq8oY0uI8rnSQQac20koe</vt:lpwstr>
  </property>
  <property fmtid="{D5CDD505-2E9C-101B-9397-08002B2CF9AE}" pid="4" name="_2015_ms_pID_7253432">
    <vt:lpwstr>wA==</vt:lpwstr>
  </property>
  <property fmtid="{D5CDD505-2E9C-101B-9397-08002B2CF9AE}" pid="5" name="ICV">
    <vt:lpwstr>7BA6B09785A645C99FE6F78BDE0FEA09_13</vt:lpwstr>
  </property>
  <property fmtid="{D5CDD505-2E9C-101B-9397-08002B2CF9AE}" pid="6" name="KSOProductBuildVer">
    <vt:lpwstr>2052-12.1.0.16250</vt:lpwstr>
  </property>
</Properties>
</file>